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8DEBD-17BB-4035-BE73-97565D4FFE38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DA717-DB5A-4BDF-9A12-0AD8686D7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57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8B7E-D43F-486E-9E30-A17B25951509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3E0D5-10C1-42DF-9F39-82385F36F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7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5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989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85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604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2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7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664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0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718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0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0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k8P3_crNAhVED8AKHXsGAsIQjRwIBw&amp;url=http://merrybeau.edublogs.org/tag/plan-for-learning-spelling-2012/&amp;psig=AFQjCNGNIZQNoUAjLDZYpyd6db2uygQvrA&amp;ust=14672115624196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62" y="0"/>
            <a:ext cx="9784080" cy="1508760"/>
          </a:xfrm>
        </p:spPr>
        <p:txBody>
          <a:bodyPr/>
          <a:lstStyle/>
          <a:p>
            <a:r>
              <a:rPr lang="en-US" dirty="0" smtClean="0"/>
              <a:t>Welcome! </a:t>
            </a:r>
            <a:br>
              <a:rPr lang="en-US" dirty="0" smtClean="0"/>
            </a:br>
            <a:endParaRPr lang="en-GB" dirty="0">
              <a:latin typeface="+mn-lt"/>
            </a:endParaRPr>
          </a:p>
        </p:txBody>
      </p:sp>
      <p:pic>
        <p:nvPicPr>
          <p:cNvPr id="4" name="Picture 2" descr="http://data.whicdn.com/images/8604967/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6"/>
          <a:stretch/>
        </p:blipFill>
        <p:spPr bwMode="auto">
          <a:xfrm>
            <a:off x="478781" y="2170422"/>
            <a:ext cx="4832221" cy="41781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rrybeau.edublogs.org/files/2014/06/Untitled-design-17-o4mnq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79" y="992777"/>
            <a:ext cx="3758526" cy="56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781" y="558376"/>
            <a:ext cx="7959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Please complete the questionnaire while you are waiting, thank you.  We will be doing a short presentation and then games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77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860" y="1941111"/>
            <a:ext cx="8053845" cy="194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572" y="1863412"/>
            <a:ext cx="8582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www.spellzone.com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383572" y="4349927"/>
            <a:ext cx="4119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www.spellingshed.com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98" y="4396745"/>
            <a:ext cx="6805151" cy="19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48" y="440931"/>
            <a:ext cx="9784080" cy="1508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Handwriting 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0687"/>
            <a:ext cx="12066767" cy="4206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progression is followed and repeated through the infants and into the juniors when necessary (handout available)</a:t>
            </a:r>
          </a:p>
          <a:p>
            <a:r>
              <a:rPr lang="en-US" sz="2800" dirty="0" smtClean="0"/>
              <a:t>By the end of Year 1 children need 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Sit correctly at a table, holding a pencil comfortably and correctly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Begin to form lower-case letters in the correct direction, starting and finishing in the correct place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Form capital letters and digits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Understand which letters belong to which handwriting ‘families’</a:t>
            </a:r>
          </a:p>
        </p:txBody>
      </p:sp>
    </p:spTree>
    <p:extLst>
      <p:ext uri="{BB962C8B-B14F-4D97-AF65-F5344CB8AC3E}">
        <p14:creationId xmlns:p14="http://schemas.microsoft.com/office/powerpoint/2010/main" val="28722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48" y="440931"/>
            <a:ext cx="9784080" cy="1508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Handwriting 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0687"/>
            <a:ext cx="12066767" cy="4206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the end of Year 2 children need 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Form lower-case letters of the correct size relative to one another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Write capital letters and digits of the correct size, orientation and relationship to one another and to lower case letters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Use spacing between words that reflects the size of the letters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Use some of the diagonal and horizontal strokes needed to join letters and understand which letters, when adjacent to one another, are best left </a:t>
            </a:r>
            <a:r>
              <a:rPr lang="en-US" sz="2800" dirty="0" err="1" smtClean="0"/>
              <a:t>unjoined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3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731" y="2166363"/>
            <a:ext cx="11471565" cy="1739347"/>
          </a:xfrm>
        </p:spPr>
        <p:txBody>
          <a:bodyPr/>
          <a:lstStyle/>
          <a:p>
            <a:r>
              <a:rPr lang="en-GB" dirty="0" smtClean="0"/>
              <a:t>English Parent forum: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338" y="3996250"/>
            <a:ext cx="10008524" cy="1309255"/>
          </a:xfrm>
        </p:spPr>
        <p:txBody>
          <a:bodyPr>
            <a:normAutofit lnSpcReduction="10000"/>
          </a:bodyPr>
          <a:lstStyle/>
          <a:p>
            <a:r>
              <a:rPr lang="en-GB" sz="6000" dirty="0" smtClean="0"/>
              <a:t>Spelling and handwriting </a:t>
            </a:r>
          </a:p>
          <a:p>
            <a:r>
              <a:rPr lang="en-GB" dirty="0" smtClean="0"/>
              <a:t>Wednesday 25</a:t>
            </a:r>
            <a:r>
              <a:rPr lang="en-GB" baseline="30000" dirty="0" smtClean="0"/>
              <a:t>th</a:t>
            </a:r>
            <a:r>
              <a:rPr lang="en-GB" dirty="0" smtClean="0"/>
              <a:t> September 2019</a:t>
            </a:r>
            <a:endParaRPr lang="en-GB" dirty="0"/>
          </a:p>
        </p:txBody>
      </p:sp>
      <p:pic>
        <p:nvPicPr>
          <p:cNvPr id="1026" name="Picture 2" descr="Image result for oakridge junio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" y="2292047"/>
            <a:ext cx="1487978" cy="1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" y="356853"/>
            <a:ext cx="9784080" cy="1508760"/>
          </a:xfrm>
        </p:spPr>
        <p:txBody>
          <a:bodyPr/>
          <a:lstStyle/>
          <a:p>
            <a:pPr algn="ctr"/>
            <a:r>
              <a:rPr lang="en-GB" dirty="0" smtClean="0"/>
              <a:t>Why is spelling so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15" y="2036619"/>
            <a:ext cx="10293583" cy="462187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Make a good impression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i="1" dirty="0" smtClean="0"/>
              <a:t>many people- particularly employers- will likely make judgements on misspellings. It can impact how seriously you are taken</a:t>
            </a:r>
            <a:endParaRPr lang="en-GB" sz="2800" dirty="0" smtClean="0"/>
          </a:p>
          <a:p>
            <a:r>
              <a:rPr lang="en-GB" sz="2800" b="1" dirty="0" smtClean="0"/>
              <a:t>Be professional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i="1" dirty="0" smtClean="0"/>
              <a:t>misspelled emails or signs could mean people are less likely to follow or respect what you have said</a:t>
            </a:r>
            <a:r>
              <a:rPr lang="en-GB" sz="2800" dirty="0" smtClean="0"/>
              <a:t> </a:t>
            </a:r>
          </a:p>
          <a:p>
            <a:r>
              <a:rPr lang="en-GB" sz="2800" b="1" dirty="0" smtClean="0"/>
              <a:t>Secure the job you want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i="1" dirty="0" smtClean="0"/>
              <a:t>misspelled job applications could be the difference between getting a the job you want the most, or missing an opportunity. </a:t>
            </a:r>
            <a:endParaRPr lang="en-GB" sz="2800" dirty="0" smtClean="0"/>
          </a:p>
        </p:txBody>
      </p:sp>
      <p:pic>
        <p:nvPicPr>
          <p:cNvPr id="2050" name="Picture 2" descr="Image result for misspelle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545" y="185847"/>
            <a:ext cx="2886600" cy="16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" y="356853"/>
            <a:ext cx="9784080" cy="1508760"/>
          </a:xfrm>
        </p:spPr>
        <p:txBody>
          <a:bodyPr/>
          <a:lstStyle/>
          <a:p>
            <a:pPr algn="ctr"/>
            <a:r>
              <a:rPr lang="en-GB" dirty="0" smtClean="0"/>
              <a:t>Why is spelling so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15" y="2036619"/>
            <a:ext cx="10293583" cy="462187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Attainment </a:t>
            </a:r>
            <a:br>
              <a:rPr lang="en-GB" sz="3600" b="1" dirty="0" smtClean="0"/>
            </a:br>
            <a:r>
              <a:rPr lang="en-GB" sz="3600" i="1" dirty="0" smtClean="0"/>
              <a:t>For the children at our school, competency in spelling will impact their attainment. </a:t>
            </a:r>
          </a:p>
          <a:p>
            <a:pPr marL="0" indent="0" algn="ctr">
              <a:buNone/>
            </a:pPr>
            <a:r>
              <a:rPr lang="en-GB" sz="3600" i="1" dirty="0"/>
              <a:t/>
            </a:r>
            <a:br>
              <a:rPr lang="en-GB" sz="3600" i="1" dirty="0"/>
            </a:br>
            <a:r>
              <a:rPr lang="en-GB" sz="3600" b="1" i="1" dirty="0" smtClean="0"/>
              <a:t>For children to achieve ARE at the end of KS2, they must show evidence of accurate spelling in their work.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  <p:pic>
        <p:nvPicPr>
          <p:cNvPr id="2050" name="Picture 2" descr="Image result for misspelle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545" y="185847"/>
            <a:ext cx="2886600" cy="16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67" y="1845188"/>
            <a:ext cx="11219857" cy="468956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 knowledge of spelling rules to spell an increasing range of spellings correctly </a:t>
            </a:r>
            <a:br>
              <a:rPr lang="en-GB" sz="2400" dirty="0" smtClean="0"/>
            </a:br>
            <a:r>
              <a:rPr lang="en-GB" sz="2400" i="1" dirty="0" smtClean="0"/>
              <a:t>(the progression for learning these rules can be found in the National Curriculum and is available for you to take away with you today) </a:t>
            </a:r>
            <a:br>
              <a:rPr lang="en-GB" sz="2400" i="1" dirty="0" smtClean="0"/>
            </a:br>
            <a:endParaRPr lang="en-GB" sz="2400" i="1" dirty="0" smtClean="0"/>
          </a:p>
          <a:p>
            <a:r>
              <a:rPr lang="en-GB" sz="2400" b="1" dirty="0" smtClean="0"/>
              <a:t>KS1:</a:t>
            </a:r>
            <a:br>
              <a:rPr lang="en-GB" sz="2400" b="1" dirty="0" smtClean="0"/>
            </a:br>
            <a:r>
              <a:rPr lang="en-GB" sz="2400" dirty="0"/>
              <a:t>T</a:t>
            </a:r>
            <a:r>
              <a:rPr lang="en-GB" sz="2400" dirty="0" smtClean="0"/>
              <a:t>o spell the common exception words correctly for their year group</a:t>
            </a:r>
          </a:p>
          <a:p>
            <a:r>
              <a:rPr lang="en-GB" sz="2400" b="1" dirty="0" smtClean="0"/>
              <a:t>KS2: </a:t>
            </a:r>
            <a:br>
              <a:rPr lang="en-GB" sz="2400" b="1" dirty="0" smtClean="0"/>
            </a:br>
            <a:r>
              <a:rPr lang="en-GB" sz="2400" dirty="0" smtClean="0"/>
              <a:t>To spell the statutory words for their year group correctly in their work </a:t>
            </a:r>
            <a:br>
              <a:rPr lang="en-GB" sz="2400" dirty="0" smtClean="0"/>
            </a:br>
            <a:r>
              <a:rPr lang="en-GB" sz="2400" i="1" dirty="0" smtClean="0"/>
              <a:t>(Lists of these words are available for you to take away with you today)</a:t>
            </a:r>
          </a:p>
          <a:p>
            <a:r>
              <a:rPr lang="en-GB" sz="2400" dirty="0" smtClean="0"/>
              <a:t>By the end of KS2 children can edit their work for misspellings and edit them accordingly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54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do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318521" cy="4846320"/>
          </a:xfrm>
        </p:spPr>
        <p:txBody>
          <a:bodyPr/>
          <a:lstStyle/>
          <a:p>
            <a:r>
              <a:rPr lang="en-GB" sz="2800" dirty="0" smtClean="0"/>
              <a:t>Daily phonics lessons in EYFS, year 1 and year 2</a:t>
            </a:r>
          </a:p>
          <a:p>
            <a:r>
              <a:rPr lang="en-GB" sz="2800" dirty="0" smtClean="0"/>
              <a:t>Daily spelling lessons </a:t>
            </a:r>
            <a:br>
              <a:rPr lang="en-GB" sz="2800" dirty="0" smtClean="0"/>
            </a:br>
            <a:r>
              <a:rPr lang="en-GB" sz="2800" dirty="0" smtClean="0"/>
              <a:t>(From year 2 </a:t>
            </a:r>
            <a:r>
              <a:rPr lang="en-GB" sz="2800" dirty="0" smtClean="0">
                <a:sym typeface="Wingdings" panose="05000000000000000000" pitchFamily="2" charset="2"/>
              </a:rPr>
              <a:t> 6) </a:t>
            </a:r>
            <a:r>
              <a:rPr lang="en-GB" sz="2800" i="1" dirty="0" smtClean="0"/>
              <a:t>following ‘No-Nonsense  Spelling’ programme and teaching spelling rules and including practise of statutory words for KS2 and common exception words for year 2. </a:t>
            </a:r>
            <a:br>
              <a:rPr lang="en-GB" sz="2800" i="1" dirty="0" smtClean="0"/>
            </a:br>
            <a:endParaRPr lang="en-GB" sz="2800" i="1" dirty="0" smtClean="0"/>
          </a:p>
          <a:p>
            <a:r>
              <a:rPr lang="en-GB" sz="2800" dirty="0" smtClean="0"/>
              <a:t>Editing opportunities to address misspellings within written work and practise </a:t>
            </a:r>
            <a:r>
              <a:rPr lang="en-GB" sz="2800" b="1" dirty="0" smtClean="0"/>
              <a:t>‘personal’ </a:t>
            </a:r>
            <a:r>
              <a:rPr lang="en-GB" sz="2800" dirty="0" smtClean="0"/>
              <a:t>spellings </a:t>
            </a:r>
          </a:p>
          <a:p>
            <a:r>
              <a:rPr lang="en-US" sz="2800" dirty="0" smtClean="0"/>
              <a:t>A fun and practical approach to learning the set words for each year group (culminating in the SPELLING BEE)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9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3329"/>
            <a:ext cx="9784080" cy="150876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spelling bee!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55" y="2129884"/>
            <a:ext cx="4918903" cy="383394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91" y="388678"/>
            <a:ext cx="5098851" cy="31905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468" y="3354840"/>
            <a:ext cx="3505200" cy="31527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628" y="3050430"/>
            <a:ext cx="3272014" cy="2487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4959988" y="256171"/>
            <a:ext cx="1562731" cy="14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will be launching the spelling bee much earlier</a:t>
            </a:r>
          </a:p>
          <a:p>
            <a:r>
              <a:rPr lang="en-US" sz="3200" dirty="0" smtClean="0"/>
              <a:t>Children will be practicing in their groups throughout the year </a:t>
            </a:r>
          </a:p>
          <a:p>
            <a:r>
              <a:rPr lang="en-US" sz="3200" dirty="0" smtClean="0"/>
              <a:t>The main event in the summer term will determine the ultimate winners </a:t>
            </a:r>
          </a:p>
          <a:p>
            <a:r>
              <a:rPr lang="en-US" sz="3200" dirty="0" smtClean="0"/>
              <a:t>Practicing at home as well as at home will be key…</a:t>
            </a:r>
          </a:p>
        </p:txBody>
      </p:sp>
    </p:spTree>
    <p:extLst>
      <p:ext uri="{BB962C8B-B14F-4D97-AF65-F5344CB8AC3E}">
        <p14:creationId xmlns:p14="http://schemas.microsoft.com/office/powerpoint/2010/main" val="41615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48" y="440931"/>
            <a:ext cx="9784080" cy="1508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Practicing at home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0687"/>
            <a:ext cx="12066767" cy="42062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of the best things you can do at home is to help your children </a:t>
            </a:r>
            <a:r>
              <a:rPr lang="en-US" sz="2800" dirty="0" err="1" smtClean="0"/>
              <a:t>practise</a:t>
            </a:r>
            <a:r>
              <a:rPr lang="en-US" sz="2800" dirty="0" smtClean="0"/>
              <a:t> the words from their year group’s list (these can be found on the school website)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Today we hope to highlight a few ways you can do this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Most of what you will see or hear about today can be found on the school website: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Home </a:t>
            </a: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School information  Curriculum  English  Spelling and phonics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691</TotalTime>
  <Words>330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</vt:lpstr>
      <vt:lpstr>Banded</vt:lpstr>
      <vt:lpstr>Welcome!  </vt:lpstr>
      <vt:lpstr>English Parent forum:</vt:lpstr>
      <vt:lpstr>Why is spelling so important?</vt:lpstr>
      <vt:lpstr>Why is spelling so important?</vt:lpstr>
      <vt:lpstr>Expectations</vt:lpstr>
      <vt:lpstr>How do we do this?</vt:lpstr>
      <vt:lpstr>The spelling bee!</vt:lpstr>
      <vt:lpstr>This year…</vt:lpstr>
      <vt:lpstr>Practicing at home </vt:lpstr>
      <vt:lpstr>Useful websites </vt:lpstr>
      <vt:lpstr>Handwriting  </vt:lpstr>
      <vt:lpstr>Handwriting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Parent forum:</dc:title>
  <dc:creator>Sophie Irving</dc:creator>
  <cp:lastModifiedBy>Harriet Cryer</cp:lastModifiedBy>
  <cp:revision>20</cp:revision>
  <cp:lastPrinted>2019-09-25T14:39:05Z</cp:lastPrinted>
  <dcterms:created xsi:type="dcterms:W3CDTF">2019-09-18T09:34:38Z</dcterms:created>
  <dcterms:modified xsi:type="dcterms:W3CDTF">2019-09-25T16:25:06Z</dcterms:modified>
</cp:coreProperties>
</file>