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notesMasterIdLst>
    <p:notesMasterId r:id="rId33"/>
  </p:notesMasterIdLst>
  <p:handoutMasterIdLst>
    <p:handoutMasterId r:id="rId34"/>
  </p:handoutMasterIdLst>
  <p:sldIdLst>
    <p:sldId id="256" r:id="rId2"/>
    <p:sldId id="257" r:id="rId3"/>
    <p:sldId id="285" r:id="rId4"/>
    <p:sldId id="286" r:id="rId5"/>
    <p:sldId id="287" r:id="rId6"/>
    <p:sldId id="263" r:id="rId7"/>
    <p:sldId id="265" r:id="rId8"/>
    <p:sldId id="266" r:id="rId9"/>
    <p:sldId id="267" r:id="rId10"/>
    <p:sldId id="291" r:id="rId11"/>
    <p:sldId id="292" r:id="rId12"/>
    <p:sldId id="268" r:id="rId13"/>
    <p:sldId id="271" r:id="rId14"/>
    <p:sldId id="289" r:id="rId15"/>
    <p:sldId id="269" r:id="rId16"/>
    <p:sldId id="270" r:id="rId17"/>
    <p:sldId id="272" r:id="rId18"/>
    <p:sldId id="273" r:id="rId19"/>
    <p:sldId id="276" r:id="rId20"/>
    <p:sldId id="281" r:id="rId21"/>
    <p:sldId id="274" r:id="rId22"/>
    <p:sldId id="275" r:id="rId23"/>
    <p:sldId id="277" r:id="rId24"/>
    <p:sldId id="278" r:id="rId25"/>
    <p:sldId id="279" r:id="rId26"/>
    <p:sldId id="280" r:id="rId27"/>
    <p:sldId id="282" r:id="rId28"/>
    <p:sldId id="288" r:id="rId29"/>
    <p:sldId id="283" r:id="rId30"/>
    <p:sldId id="293" r:id="rId31"/>
    <p:sldId id="29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B3A2"/>
    <a:srgbClr val="F030B9"/>
    <a:srgbClr val="7A062F"/>
    <a:srgbClr val="FA7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676" autoAdjust="0"/>
  </p:normalViewPr>
  <p:slideViewPr>
    <p:cSldViewPr snapToGrid="0">
      <p:cViewPr varScale="1">
        <p:scale>
          <a:sx n="87" d="100"/>
          <a:sy n="87" d="100"/>
        </p:scale>
        <p:origin x="14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5563BE-6602-48EA-A0CA-C361AAD2280C}" type="datetimeFigureOut">
              <a:rPr lang="en-GB" smtClean="0"/>
              <a:t>22/11/2022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0DA4B9-DB14-4A0E-B8D9-DFCE4DBDF9D9}" type="slidenum">
              <a:rPr lang="en-GB" smtClean="0"/>
              <a:t>‹#›</a:t>
            </a:fld>
            <a:endParaRPr lang="en-GB"/>
          </a:p>
        </p:txBody>
      </p:sp>
    </p:spTree>
    <p:extLst>
      <p:ext uri="{BB962C8B-B14F-4D97-AF65-F5344CB8AC3E}">
        <p14:creationId xmlns:p14="http://schemas.microsoft.com/office/powerpoint/2010/main" val="625332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11427-DE23-432B-9740-6C58A1BE6032}"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6B283-8294-4074-A8BE-D3B0E2773AFE}" type="slidenum">
              <a:rPr lang="en-GB" smtClean="0"/>
              <a:t>‹#›</a:t>
            </a:fld>
            <a:endParaRPr lang="en-GB"/>
          </a:p>
        </p:txBody>
      </p:sp>
    </p:spTree>
    <p:extLst>
      <p:ext uri="{BB962C8B-B14F-4D97-AF65-F5344CB8AC3E}">
        <p14:creationId xmlns:p14="http://schemas.microsoft.com/office/powerpoint/2010/main" val="113577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Oakridge we recognise… therefore our ethos is:</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4</a:t>
            </a:fld>
            <a:endParaRPr lang="en-GB"/>
          </a:p>
        </p:txBody>
      </p:sp>
    </p:spTree>
    <p:extLst>
      <p:ext uri="{BB962C8B-B14F-4D97-AF65-F5344CB8AC3E}">
        <p14:creationId xmlns:p14="http://schemas.microsoft.com/office/powerpoint/2010/main" val="276390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Little</a:t>
            </a:r>
            <a:r>
              <a:rPr lang="en-GB" baseline="0" dirty="0" smtClean="0"/>
              <a:t> </a:t>
            </a:r>
            <a:r>
              <a:rPr lang="en-GB" baseline="0" dirty="0" err="1" smtClean="0"/>
              <a:t>Wandle</a:t>
            </a:r>
            <a:r>
              <a:rPr lang="en-GB" baseline="0" dirty="0" smtClean="0"/>
              <a:t> website: https://www.littlewandlelettersandsounds.org.uk/resources/for-parents/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29</a:t>
            </a:fld>
            <a:endParaRPr lang="en-GB"/>
          </a:p>
        </p:txBody>
      </p:sp>
    </p:spTree>
    <p:extLst>
      <p:ext uri="{BB962C8B-B14F-4D97-AF65-F5344CB8AC3E}">
        <p14:creationId xmlns:p14="http://schemas.microsoft.com/office/powerpoint/2010/main" val="407437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30</a:t>
            </a:fld>
            <a:endParaRPr lang="en-GB"/>
          </a:p>
        </p:txBody>
      </p:sp>
    </p:spTree>
    <p:extLst>
      <p:ext uri="{BB962C8B-B14F-4D97-AF65-F5344CB8AC3E}">
        <p14:creationId xmlns:p14="http://schemas.microsoft.com/office/powerpoint/2010/main" val="416988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the</a:t>
            </a:r>
            <a:r>
              <a:rPr lang="en-GB" baseline="0" dirty="0" smtClean="0"/>
              <a:t> high quality teaching of early reading, we strive to foster a love of reading from the very beginning so that our children can recognise the many benefits reading can bring.  The characters, conversations, themes and experiences born from sharing books become the corner stone to the school day. We recognise the power we have as adults to influence the children’s attitude to reading and therefore have high expectations about reading at home. We want to support you (our families) in developing positive relationships, habits and routines that centre around reading and books. No matter your experience, you can be the change.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5</a:t>
            </a:fld>
            <a:endParaRPr lang="en-GB"/>
          </a:p>
        </p:txBody>
      </p:sp>
    </p:spTree>
    <p:extLst>
      <p:ext uri="{BB962C8B-B14F-4D97-AF65-F5344CB8AC3E}">
        <p14:creationId xmlns:p14="http://schemas.microsoft.com/office/powerpoint/2010/main" val="234723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what is phonics/why phonics?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6</a:t>
            </a:fld>
            <a:endParaRPr lang="en-GB"/>
          </a:p>
        </p:txBody>
      </p:sp>
    </p:spTree>
    <p:extLst>
      <p:ext uri="{BB962C8B-B14F-4D97-AF65-F5344CB8AC3E}">
        <p14:creationId xmlns:p14="http://schemas.microsoft.com/office/powerpoint/2010/main" val="262403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are of course some words that we need to teach by sight because they contain unusual graphemes that the children won’t learn until a bit later on in the programme. These</a:t>
            </a:r>
            <a:r>
              <a:rPr lang="en-GB" baseline="0" dirty="0" smtClean="0"/>
              <a:t> are the type of words that we are using all the time in our spoken language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teach the tricky words progressively throughout the phonics programme, discussing with children why they are tricky and providing plenty of opportunities for them to learn them and recognise them automatically by sight. This is something you could help your children with at home and a list of the tricky words and where they are taught is included in the progression, which is in your pack.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14</a:t>
            </a:fld>
            <a:endParaRPr lang="en-GB"/>
          </a:p>
        </p:txBody>
      </p:sp>
    </p:spTree>
    <p:extLst>
      <p:ext uri="{BB962C8B-B14F-4D97-AF65-F5344CB8AC3E}">
        <p14:creationId xmlns:p14="http://schemas.microsoft.com/office/powerpoint/2010/main" val="2390372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Above you can see a</a:t>
            </a:r>
            <a:r>
              <a:rPr lang="en-GB" baseline="0" dirty="0" smtClean="0"/>
              <a:t> model called ‘the reading rope’ which shows how the two main skills we need to become a competent reader are intertwined. The top strand is about understanding what you’re reading about and the lower strand is the decoding bit- so the phonics bit. As you can see, they start off as two separate strands which eventually become one.</a:t>
            </a:r>
          </a:p>
        </p:txBody>
      </p:sp>
      <p:sp>
        <p:nvSpPr>
          <p:cNvPr id="4" name="Slide Number Placeholder 3"/>
          <p:cNvSpPr>
            <a:spLocks noGrp="1"/>
          </p:cNvSpPr>
          <p:nvPr>
            <p:ph type="sldNum" sz="quarter" idx="10"/>
          </p:nvPr>
        </p:nvSpPr>
        <p:spPr/>
        <p:txBody>
          <a:bodyPr/>
          <a:lstStyle/>
          <a:p>
            <a:fld id="{BA66B283-8294-4074-A8BE-D3B0E2773AFE}" type="slidenum">
              <a:rPr lang="en-GB" smtClean="0"/>
              <a:t>16</a:t>
            </a:fld>
            <a:endParaRPr lang="en-GB"/>
          </a:p>
        </p:txBody>
      </p:sp>
    </p:spTree>
    <p:extLst>
      <p:ext uri="{BB962C8B-B14F-4D97-AF65-F5344CB8AC3E}">
        <p14:creationId xmlns:p14="http://schemas.microsoft.com/office/powerpoint/2010/main" val="6412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18</a:t>
            </a:fld>
            <a:endParaRPr lang="en-GB"/>
          </a:p>
        </p:txBody>
      </p:sp>
    </p:spTree>
    <p:extLst>
      <p:ext uri="{BB962C8B-B14F-4D97-AF65-F5344CB8AC3E}">
        <p14:creationId xmlns:p14="http://schemas.microsoft.com/office/powerpoint/2010/main" val="1697276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25</a:t>
            </a:fld>
            <a:endParaRPr lang="en-GB"/>
          </a:p>
        </p:txBody>
      </p:sp>
    </p:spTree>
    <p:extLst>
      <p:ext uri="{BB962C8B-B14F-4D97-AF65-F5344CB8AC3E}">
        <p14:creationId xmlns:p14="http://schemas.microsoft.com/office/powerpoint/2010/main" val="2530114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27</a:t>
            </a:fld>
            <a:endParaRPr lang="en-GB"/>
          </a:p>
        </p:txBody>
      </p:sp>
    </p:spTree>
    <p:extLst>
      <p:ext uri="{BB962C8B-B14F-4D97-AF65-F5344CB8AC3E}">
        <p14:creationId xmlns:p14="http://schemas.microsoft.com/office/powerpoint/2010/main" val="329322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here’s that reading rope again.</a:t>
            </a:r>
            <a:r>
              <a:rPr lang="en-GB" baseline="0" dirty="0" smtClean="0"/>
              <a:t> I want you to think of it as: we’ll take care of that word recognition- that phonics- part of becoming a skilled reader at school. We will make sure that your child is equipped to practise that decodable book and read it fluently by the time it comes home to you. The best </a:t>
            </a:r>
            <a:r>
              <a:rPr lang="en-GB" baseline="0" dirty="0" err="1" smtClean="0"/>
              <a:t>best</a:t>
            </a:r>
            <a:r>
              <a:rPr lang="en-GB" baseline="0" dirty="0" smtClean="0"/>
              <a:t> thing YOU can do is to support your child with the language part. The book talk stuff: sharing those reading for pleasure books with your children and having lots and lots of discussion about the words, themes and ideas you come across. And remember, you can learn together. If you don’t know a word or you come across something that is new or unfamiliar to you, your child is not going to judge you for taking time to find out. In fact this models the type of curiosity we want to foster in our children. </a:t>
            </a:r>
            <a:endParaRPr lang="en-GB" dirty="0"/>
          </a:p>
        </p:txBody>
      </p:sp>
      <p:sp>
        <p:nvSpPr>
          <p:cNvPr id="4" name="Slide Number Placeholder 3"/>
          <p:cNvSpPr>
            <a:spLocks noGrp="1"/>
          </p:cNvSpPr>
          <p:nvPr>
            <p:ph type="sldNum" sz="quarter" idx="10"/>
          </p:nvPr>
        </p:nvSpPr>
        <p:spPr/>
        <p:txBody>
          <a:bodyPr/>
          <a:lstStyle/>
          <a:p>
            <a:fld id="{BA66B283-8294-4074-A8BE-D3B0E2773AFE}" type="slidenum">
              <a:rPr lang="en-GB" smtClean="0"/>
              <a:t>28</a:t>
            </a:fld>
            <a:endParaRPr lang="en-GB"/>
          </a:p>
        </p:txBody>
      </p:sp>
    </p:spTree>
    <p:extLst>
      <p:ext uri="{BB962C8B-B14F-4D97-AF65-F5344CB8AC3E}">
        <p14:creationId xmlns:p14="http://schemas.microsoft.com/office/powerpoint/2010/main" val="427493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031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226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448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90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15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156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10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7020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7ECC86-1672-4627-AEFE-EC5485C73905}" type="datetimeFigureOut">
              <a:rPr lang="en-US" smtClean="0"/>
              <a:t>11/22/2022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805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CDCB01F-D966-4C62-B900-0BE008A90C98}" type="datetimeFigureOut">
              <a:rPr lang="en-US" smtClean="0"/>
              <a:t>11/22/2022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44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1724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EF52CC-F3D9-41D4-BCE4-C208E61A3F31}" type="datetimeFigureOut">
              <a:rPr lang="en-US" smtClean="0"/>
              <a:t>11/22/2022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8215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6.jpe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010" y="2547143"/>
            <a:ext cx="8144134" cy="1373070"/>
          </a:xfrm>
        </p:spPr>
        <p:txBody>
          <a:bodyPr/>
          <a:lstStyle/>
          <a:p>
            <a:r>
              <a:rPr lang="en-GB" sz="6600" dirty="0" smtClean="0"/>
              <a:t>Welcome</a:t>
            </a:r>
            <a:endParaRPr lang="en-GB" sz="6600" dirty="0"/>
          </a:p>
        </p:txBody>
      </p:sp>
      <p:sp>
        <p:nvSpPr>
          <p:cNvPr id="3" name="Subtitle 2"/>
          <p:cNvSpPr>
            <a:spLocks noGrp="1"/>
          </p:cNvSpPr>
          <p:nvPr>
            <p:ph type="subTitle" idx="1"/>
          </p:nvPr>
        </p:nvSpPr>
        <p:spPr>
          <a:xfrm>
            <a:off x="771761" y="3920213"/>
            <a:ext cx="10242603" cy="1117687"/>
          </a:xfrm>
        </p:spPr>
        <p:txBody>
          <a:bodyPr>
            <a:normAutofit/>
          </a:bodyPr>
          <a:lstStyle/>
          <a:p>
            <a:r>
              <a:rPr lang="en-GB" sz="1800" dirty="0" smtClean="0"/>
              <a:t>Phonics and reading parent forum, November 2022</a:t>
            </a:r>
            <a:endParaRPr lang="en-GB" sz="1800" dirty="0"/>
          </a:p>
        </p:txBody>
      </p:sp>
      <p:sp>
        <p:nvSpPr>
          <p:cNvPr id="6" name="TextBox 5"/>
          <p:cNvSpPr txBox="1"/>
          <p:nvPr/>
        </p:nvSpPr>
        <p:spPr>
          <a:xfrm>
            <a:off x="672010" y="5037900"/>
            <a:ext cx="10008524" cy="830997"/>
          </a:xfrm>
          <a:prstGeom prst="rect">
            <a:avLst/>
          </a:prstGeom>
          <a:noFill/>
        </p:spPr>
        <p:txBody>
          <a:bodyPr wrap="square" rtlCol="0">
            <a:spAutoFit/>
          </a:bodyPr>
          <a:lstStyle/>
          <a:p>
            <a:pPr algn="ctr"/>
            <a:r>
              <a:rPr lang="en-GB" sz="2400" i="1" dirty="0" smtClean="0">
                <a:latin typeface="Bahnschrift SemiLight Condensed" panose="020B0502040204020203" pitchFamily="34" charset="0"/>
              </a:rPr>
              <a:t>So it is with children who learn to read fluently and well: they begin to take flight into whole new worlds as effortlessly as young birds take to the sky. – William James </a:t>
            </a:r>
            <a:endParaRPr lang="en-GB" sz="2400" i="1" dirty="0">
              <a:latin typeface="Bahnschrift SemiLight Condensed" panose="020B0502040204020203" pitchFamily="34" charset="0"/>
            </a:endParaRPr>
          </a:p>
        </p:txBody>
      </p:sp>
      <p:pic>
        <p:nvPicPr>
          <p:cNvPr id="1028" name="Picture 4" descr="Custom PRINT – Ideal Bookshel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829"/>
          <a:stretch/>
        </p:blipFill>
        <p:spPr bwMode="auto">
          <a:xfrm>
            <a:off x="7736663" y="2252749"/>
            <a:ext cx="3519785" cy="2341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ying Bird Silhouette Vector Art, Icons, and Graphics for Free Downloa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5602" y="100810"/>
            <a:ext cx="1869134" cy="132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18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 test- I promise!</a:t>
            </a:r>
            <a:endParaRPr lang="en-GB" dirty="0"/>
          </a:p>
        </p:txBody>
      </p:sp>
      <p:sp>
        <p:nvSpPr>
          <p:cNvPr id="3" name="Content Placeholder 2"/>
          <p:cNvSpPr>
            <a:spLocks noGrp="1"/>
          </p:cNvSpPr>
          <p:nvPr>
            <p:ph idx="1"/>
          </p:nvPr>
        </p:nvSpPr>
        <p:spPr>
          <a:xfrm>
            <a:off x="1097280" y="2531534"/>
            <a:ext cx="1487658" cy="915051"/>
          </a:xfrm>
        </p:spPr>
        <p:txBody>
          <a:bodyPr>
            <a:normAutofit/>
          </a:bodyPr>
          <a:lstStyle/>
          <a:p>
            <a:pPr marL="0" indent="0" algn="ctr">
              <a:buNone/>
            </a:pPr>
            <a:r>
              <a:rPr lang="en-GB" sz="5400" dirty="0" smtClean="0"/>
              <a:t>chip</a:t>
            </a:r>
            <a:endParaRPr lang="en-GB" sz="5400" dirty="0"/>
          </a:p>
        </p:txBody>
      </p:sp>
      <p:sp>
        <p:nvSpPr>
          <p:cNvPr id="4" name="Content Placeholder 2"/>
          <p:cNvSpPr txBox="1">
            <a:spLocks/>
          </p:cNvSpPr>
          <p:nvPr/>
        </p:nvSpPr>
        <p:spPr>
          <a:xfrm>
            <a:off x="3869788" y="3686257"/>
            <a:ext cx="1487658" cy="9150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dirty="0" smtClean="0"/>
              <a:t>fish</a:t>
            </a:r>
            <a:endParaRPr lang="en-GB" sz="5400" dirty="0"/>
          </a:p>
        </p:txBody>
      </p:sp>
      <p:sp>
        <p:nvSpPr>
          <p:cNvPr id="5" name="Content Placeholder 2"/>
          <p:cNvSpPr txBox="1">
            <a:spLocks/>
          </p:cNvSpPr>
          <p:nvPr/>
        </p:nvSpPr>
        <p:spPr>
          <a:xfrm>
            <a:off x="8406618" y="2254283"/>
            <a:ext cx="1487658" cy="9150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dirty="0" smtClean="0"/>
              <a:t>cake</a:t>
            </a:r>
            <a:endParaRPr lang="en-GB" sz="5400" dirty="0"/>
          </a:p>
        </p:txBody>
      </p:sp>
      <p:sp>
        <p:nvSpPr>
          <p:cNvPr id="6" name="Content Placeholder 2"/>
          <p:cNvSpPr txBox="1">
            <a:spLocks/>
          </p:cNvSpPr>
          <p:nvPr/>
        </p:nvSpPr>
        <p:spPr>
          <a:xfrm>
            <a:off x="7662789" y="4495801"/>
            <a:ext cx="3098996" cy="91505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4400" dirty="0" smtClean="0"/>
              <a:t>strawberry</a:t>
            </a:r>
            <a:endParaRPr lang="en-GB" sz="4400" dirty="0"/>
          </a:p>
        </p:txBody>
      </p:sp>
      <p:sp>
        <p:nvSpPr>
          <p:cNvPr id="7" name="Content Placeholder 2"/>
          <p:cNvSpPr txBox="1">
            <a:spLocks/>
          </p:cNvSpPr>
          <p:nvPr/>
        </p:nvSpPr>
        <p:spPr>
          <a:xfrm>
            <a:off x="1097280" y="4829257"/>
            <a:ext cx="1804182" cy="11143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dirty="0" smtClean="0"/>
              <a:t>bread</a:t>
            </a:r>
            <a:endParaRPr lang="en-GB" sz="5400" dirty="0"/>
          </a:p>
        </p:txBody>
      </p:sp>
    </p:spTree>
    <p:extLst>
      <p:ext uri="{BB962C8B-B14F-4D97-AF65-F5344CB8AC3E}">
        <p14:creationId xmlns:p14="http://schemas.microsoft.com/office/powerpoint/2010/main" val="46683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a test- I promise!</a:t>
            </a:r>
            <a:endParaRPr lang="en-GB" dirty="0"/>
          </a:p>
        </p:txBody>
      </p:sp>
      <p:sp>
        <p:nvSpPr>
          <p:cNvPr id="3" name="Content Placeholder 2"/>
          <p:cNvSpPr>
            <a:spLocks noGrp="1"/>
          </p:cNvSpPr>
          <p:nvPr>
            <p:ph idx="1"/>
          </p:nvPr>
        </p:nvSpPr>
        <p:spPr>
          <a:xfrm>
            <a:off x="1097280" y="2531534"/>
            <a:ext cx="1487658" cy="915051"/>
          </a:xfrm>
        </p:spPr>
        <p:txBody>
          <a:bodyPr>
            <a:normAutofit/>
          </a:bodyPr>
          <a:lstStyle/>
          <a:p>
            <a:pPr marL="0" indent="0" algn="ctr">
              <a:buNone/>
            </a:pPr>
            <a:r>
              <a:rPr lang="en-GB" sz="5400" b="1" dirty="0" smtClean="0">
                <a:solidFill>
                  <a:srgbClr val="FF0000"/>
                </a:solidFill>
              </a:rPr>
              <a:t>ch</a:t>
            </a:r>
            <a:r>
              <a:rPr lang="en-GB" sz="5400" b="1" dirty="0" smtClean="0">
                <a:solidFill>
                  <a:srgbClr val="00B0F0"/>
                </a:solidFill>
              </a:rPr>
              <a:t>i</a:t>
            </a:r>
            <a:r>
              <a:rPr lang="en-GB" sz="5400" b="1" dirty="0" smtClean="0">
                <a:solidFill>
                  <a:srgbClr val="00B050"/>
                </a:solidFill>
              </a:rPr>
              <a:t>p</a:t>
            </a:r>
            <a:endParaRPr lang="en-GB" sz="5400" b="1" dirty="0">
              <a:solidFill>
                <a:srgbClr val="00B050"/>
              </a:solidFill>
            </a:endParaRPr>
          </a:p>
        </p:txBody>
      </p:sp>
      <p:sp>
        <p:nvSpPr>
          <p:cNvPr id="4" name="Content Placeholder 2"/>
          <p:cNvSpPr txBox="1">
            <a:spLocks/>
          </p:cNvSpPr>
          <p:nvPr/>
        </p:nvSpPr>
        <p:spPr>
          <a:xfrm>
            <a:off x="3869788" y="3686257"/>
            <a:ext cx="1487658" cy="9150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b="1" dirty="0" smtClean="0">
                <a:solidFill>
                  <a:srgbClr val="FF0000"/>
                </a:solidFill>
              </a:rPr>
              <a:t>f</a:t>
            </a:r>
            <a:r>
              <a:rPr lang="en-GB" sz="5400" b="1" dirty="0" smtClean="0">
                <a:solidFill>
                  <a:srgbClr val="00B0F0"/>
                </a:solidFill>
              </a:rPr>
              <a:t>i</a:t>
            </a:r>
            <a:r>
              <a:rPr lang="en-GB" sz="5400" b="1" dirty="0" smtClean="0">
                <a:solidFill>
                  <a:srgbClr val="00B050"/>
                </a:solidFill>
              </a:rPr>
              <a:t>sh</a:t>
            </a:r>
            <a:endParaRPr lang="en-GB" sz="5400" b="1" dirty="0">
              <a:solidFill>
                <a:srgbClr val="00B050"/>
              </a:solidFill>
            </a:endParaRPr>
          </a:p>
        </p:txBody>
      </p:sp>
      <p:sp>
        <p:nvSpPr>
          <p:cNvPr id="5" name="Content Placeholder 2"/>
          <p:cNvSpPr txBox="1">
            <a:spLocks/>
          </p:cNvSpPr>
          <p:nvPr/>
        </p:nvSpPr>
        <p:spPr>
          <a:xfrm>
            <a:off x="8383171" y="2254283"/>
            <a:ext cx="1534552" cy="9150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b="1" dirty="0" smtClean="0">
                <a:solidFill>
                  <a:srgbClr val="FF0000"/>
                </a:solidFill>
              </a:rPr>
              <a:t>c</a:t>
            </a:r>
            <a:r>
              <a:rPr lang="en-GB" sz="5400" b="1" dirty="0" smtClean="0">
                <a:solidFill>
                  <a:srgbClr val="00B0F0"/>
                </a:solidFill>
              </a:rPr>
              <a:t>a</a:t>
            </a:r>
            <a:r>
              <a:rPr lang="en-GB" sz="5400" b="1" dirty="0" smtClean="0">
                <a:solidFill>
                  <a:srgbClr val="00B050"/>
                </a:solidFill>
              </a:rPr>
              <a:t>k</a:t>
            </a:r>
            <a:r>
              <a:rPr lang="en-GB" sz="5400" b="1" dirty="0" smtClean="0">
                <a:solidFill>
                  <a:srgbClr val="00B0F0"/>
                </a:solidFill>
              </a:rPr>
              <a:t>e</a:t>
            </a:r>
            <a:endParaRPr lang="en-GB" sz="5400" b="1" dirty="0">
              <a:solidFill>
                <a:srgbClr val="00B0F0"/>
              </a:solidFill>
            </a:endParaRPr>
          </a:p>
        </p:txBody>
      </p:sp>
      <p:sp>
        <p:nvSpPr>
          <p:cNvPr id="6" name="Content Placeholder 2"/>
          <p:cNvSpPr txBox="1">
            <a:spLocks/>
          </p:cNvSpPr>
          <p:nvPr/>
        </p:nvSpPr>
        <p:spPr>
          <a:xfrm>
            <a:off x="6189785" y="4495801"/>
            <a:ext cx="4572000" cy="144779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6600" b="1" dirty="0" smtClean="0">
                <a:solidFill>
                  <a:srgbClr val="FF0000"/>
                </a:solidFill>
              </a:rPr>
              <a:t>s</a:t>
            </a:r>
            <a:r>
              <a:rPr lang="en-GB" sz="6600" b="1" dirty="0" smtClean="0">
                <a:solidFill>
                  <a:srgbClr val="00B0F0"/>
                </a:solidFill>
              </a:rPr>
              <a:t>t</a:t>
            </a:r>
            <a:r>
              <a:rPr lang="en-GB" sz="6600" b="1" dirty="0" smtClean="0">
                <a:solidFill>
                  <a:srgbClr val="00B050"/>
                </a:solidFill>
              </a:rPr>
              <a:t>r</a:t>
            </a:r>
            <a:r>
              <a:rPr lang="en-GB" sz="6600" b="1" dirty="0" smtClean="0">
                <a:solidFill>
                  <a:srgbClr val="7030A0"/>
                </a:solidFill>
              </a:rPr>
              <a:t>aw</a:t>
            </a:r>
            <a:r>
              <a:rPr lang="en-GB" sz="6600" b="1" dirty="0" smtClean="0">
                <a:solidFill>
                  <a:srgbClr val="FA7F04"/>
                </a:solidFill>
              </a:rPr>
              <a:t>b</a:t>
            </a:r>
            <a:r>
              <a:rPr lang="en-GB" sz="6600" b="1" dirty="0" smtClean="0">
                <a:solidFill>
                  <a:srgbClr val="F030B9"/>
                </a:solidFill>
              </a:rPr>
              <a:t>e</a:t>
            </a:r>
            <a:r>
              <a:rPr lang="en-GB" sz="6600" b="1" dirty="0" smtClean="0"/>
              <a:t>rr</a:t>
            </a:r>
            <a:r>
              <a:rPr lang="en-GB" sz="6600" b="1" dirty="0" smtClean="0">
                <a:solidFill>
                  <a:srgbClr val="05B3A2"/>
                </a:solidFill>
              </a:rPr>
              <a:t>y</a:t>
            </a:r>
            <a:endParaRPr lang="en-GB" sz="6600" b="1" dirty="0">
              <a:solidFill>
                <a:srgbClr val="05B3A2"/>
              </a:solidFill>
            </a:endParaRPr>
          </a:p>
        </p:txBody>
      </p:sp>
      <p:sp>
        <p:nvSpPr>
          <p:cNvPr id="7" name="Content Placeholder 2"/>
          <p:cNvSpPr txBox="1">
            <a:spLocks/>
          </p:cNvSpPr>
          <p:nvPr/>
        </p:nvSpPr>
        <p:spPr>
          <a:xfrm>
            <a:off x="1097280" y="4829257"/>
            <a:ext cx="1804182" cy="11143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GB" sz="5400" b="1" dirty="0" smtClean="0">
                <a:solidFill>
                  <a:srgbClr val="FF0000"/>
                </a:solidFill>
              </a:rPr>
              <a:t>b</a:t>
            </a:r>
            <a:r>
              <a:rPr lang="en-GB" sz="5400" b="1" dirty="0" smtClean="0">
                <a:solidFill>
                  <a:srgbClr val="00B0F0"/>
                </a:solidFill>
              </a:rPr>
              <a:t>r</a:t>
            </a:r>
            <a:r>
              <a:rPr lang="en-GB" sz="5400" b="1" dirty="0" smtClean="0">
                <a:solidFill>
                  <a:srgbClr val="7030A0"/>
                </a:solidFill>
              </a:rPr>
              <a:t>ea</a:t>
            </a:r>
            <a:r>
              <a:rPr lang="en-GB" sz="5400" b="1" dirty="0" smtClean="0">
                <a:solidFill>
                  <a:srgbClr val="00B050"/>
                </a:solidFill>
              </a:rPr>
              <a:t>d</a:t>
            </a:r>
            <a:endParaRPr lang="en-GB" sz="5400" b="1" dirty="0">
              <a:solidFill>
                <a:srgbClr val="00B050"/>
              </a:solidFill>
            </a:endParaRPr>
          </a:p>
        </p:txBody>
      </p:sp>
    </p:spTree>
    <p:extLst>
      <p:ext uri="{BB962C8B-B14F-4D97-AF65-F5344CB8AC3E}">
        <p14:creationId xmlns:p14="http://schemas.microsoft.com/office/powerpoint/2010/main" val="7940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989" y="2413482"/>
            <a:ext cx="2662517" cy="1815882"/>
          </a:xfrm>
          <a:prstGeom prst="rect">
            <a:avLst/>
          </a:prstGeom>
          <a:solidFill>
            <a:schemeClr val="accent5">
              <a:lumMod val="60000"/>
              <a:lumOff val="40000"/>
            </a:schemeClr>
          </a:solidFill>
        </p:spPr>
        <p:txBody>
          <a:bodyPr wrap="square" rtlCol="0">
            <a:spAutoFit/>
          </a:bodyPr>
          <a:lstStyle/>
          <a:p>
            <a:pPr algn="ctr"/>
            <a:r>
              <a:rPr lang="en-GB" sz="2800" dirty="0" smtClean="0"/>
              <a:t>There are 45 sounds for children to learn…</a:t>
            </a:r>
            <a:endParaRPr lang="en-GB" sz="2800" dirty="0"/>
          </a:p>
        </p:txBody>
      </p:sp>
      <p:grpSp>
        <p:nvGrpSpPr>
          <p:cNvPr id="7" name="Group 6"/>
          <p:cNvGrpSpPr/>
          <p:nvPr/>
        </p:nvGrpSpPr>
        <p:grpSpPr>
          <a:xfrm>
            <a:off x="4141695" y="1963271"/>
            <a:ext cx="6714564" cy="4186518"/>
            <a:chOff x="4751294" y="2115671"/>
            <a:chExt cx="6477171" cy="3951527"/>
          </a:xfrm>
        </p:grpSpPr>
        <p:pic>
          <p:nvPicPr>
            <p:cNvPr id="5" name="Picture 4"/>
            <p:cNvPicPr>
              <a:picLocks noChangeAspect="1"/>
            </p:cNvPicPr>
            <p:nvPr/>
          </p:nvPicPr>
          <p:blipFill>
            <a:blip r:embed="rId2"/>
            <a:stretch>
              <a:fillRect/>
            </a:stretch>
          </p:blipFill>
          <p:spPr>
            <a:xfrm>
              <a:off x="4751294" y="2115671"/>
              <a:ext cx="3065929" cy="3951527"/>
            </a:xfrm>
            <a:prstGeom prst="rect">
              <a:avLst/>
            </a:prstGeom>
          </p:spPr>
        </p:pic>
        <p:pic>
          <p:nvPicPr>
            <p:cNvPr id="6" name="Picture 5"/>
            <p:cNvPicPr>
              <a:picLocks noChangeAspect="1"/>
            </p:cNvPicPr>
            <p:nvPr/>
          </p:nvPicPr>
          <p:blipFill>
            <a:blip r:embed="rId3"/>
            <a:stretch>
              <a:fillRect/>
            </a:stretch>
          </p:blipFill>
          <p:spPr>
            <a:xfrm>
              <a:off x="7809662" y="2115671"/>
              <a:ext cx="3418803" cy="3951527"/>
            </a:xfrm>
            <a:prstGeom prst="rect">
              <a:avLst/>
            </a:prstGeom>
          </p:spPr>
        </p:pic>
      </p:grpSp>
      <p:pic>
        <p:nvPicPr>
          <p:cNvPr id="4098" name="Picture 2" descr="Blue Arrow Transparent Background PNG Image | Transparent PNG Free Download  on SeekPNG"/>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65991" y="3395328"/>
            <a:ext cx="1506071" cy="6612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0989" y="4333907"/>
            <a:ext cx="2662517" cy="1384995"/>
          </a:xfrm>
          <a:prstGeom prst="rect">
            <a:avLst/>
          </a:prstGeom>
          <a:solidFill>
            <a:schemeClr val="accent3">
              <a:lumMod val="60000"/>
              <a:lumOff val="40000"/>
            </a:schemeClr>
          </a:solidFill>
        </p:spPr>
        <p:txBody>
          <a:bodyPr wrap="square" rtlCol="0">
            <a:spAutoFit/>
          </a:bodyPr>
          <a:lstStyle/>
          <a:p>
            <a:pPr algn="ctr"/>
            <a:r>
              <a:rPr lang="en-GB" sz="2800" dirty="0" smtClean="0"/>
              <a:t>…but each sound has multiple graphemes.</a:t>
            </a:r>
            <a:endParaRPr lang="en-GB" sz="2800" dirty="0"/>
          </a:p>
        </p:txBody>
      </p:sp>
      <p:sp>
        <p:nvSpPr>
          <p:cNvPr id="10" name="Title 1"/>
          <p:cNvSpPr>
            <a:spLocks noGrp="1"/>
          </p:cNvSpPr>
          <p:nvPr>
            <p:ph type="title"/>
          </p:nvPr>
        </p:nvSpPr>
        <p:spPr>
          <a:xfrm>
            <a:off x="1097280" y="286603"/>
            <a:ext cx="10058400" cy="1450757"/>
          </a:xfrm>
        </p:spPr>
        <p:txBody>
          <a:bodyPr/>
          <a:lstStyle/>
          <a:p>
            <a:r>
              <a:rPr lang="en-GB" dirty="0" smtClean="0"/>
              <a:t>Complicated stuff…</a:t>
            </a:r>
            <a:endParaRPr lang="en-GB" dirty="0"/>
          </a:p>
        </p:txBody>
      </p:sp>
    </p:spTree>
    <p:extLst>
      <p:ext uri="{BB962C8B-B14F-4D97-AF65-F5344CB8AC3E}">
        <p14:creationId xmlns:p14="http://schemas.microsoft.com/office/powerpoint/2010/main" val="65002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500" fill="hold"/>
                                        <p:tgtEl>
                                          <p:spTgt spid="4098"/>
                                        </p:tgtEl>
                                        <p:attrNameLst>
                                          <p:attrName>ppt_w</p:attrName>
                                        </p:attrNameLst>
                                      </p:cBhvr>
                                      <p:tavLst>
                                        <p:tav tm="0">
                                          <p:val>
                                            <p:fltVal val="0"/>
                                          </p:val>
                                        </p:tav>
                                        <p:tav tm="100000">
                                          <p:val>
                                            <p:strVal val="#ppt_w"/>
                                          </p:val>
                                        </p:tav>
                                      </p:tavLst>
                                    </p:anim>
                                    <p:anim calcmode="lin" valueType="num">
                                      <p:cBhvr>
                                        <p:cTn id="18" dur="500" fill="hold"/>
                                        <p:tgtEl>
                                          <p:spTgt spid="4098"/>
                                        </p:tgtEl>
                                        <p:attrNameLst>
                                          <p:attrName>ppt_h</p:attrName>
                                        </p:attrNameLst>
                                      </p:cBhvr>
                                      <p:tavLst>
                                        <p:tav tm="0">
                                          <p:val>
                                            <p:fltVal val="0"/>
                                          </p:val>
                                        </p:tav>
                                        <p:tav tm="100000">
                                          <p:val>
                                            <p:strVal val="#ppt_h"/>
                                          </p:val>
                                        </p:tav>
                                      </p:tavLst>
                                    </p:anim>
                                    <p:animEffect transition="in" filter="fade">
                                      <p:cBhvr>
                                        <p:cTn id="19" dur="500"/>
                                        <p:tgtEl>
                                          <p:spTgt spid="4098"/>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39" b="8124"/>
          <a:stretch/>
        </p:blipFill>
        <p:spPr>
          <a:xfrm>
            <a:off x="8283388" y="1810871"/>
            <a:ext cx="1550894" cy="4522547"/>
          </a:xfrm>
          <a:prstGeom prst="rect">
            <a:avLst/>
          </a:prstGeom>
        </p:spPr>
      </p:pic>
      <p:sp>
        <p:nvSpPr>
          <p:cNvPr id="5" name="TextBox 4"/>
          <p:cNvSpPr txBox="1"/>
          <p:nvPr/>
        </p:nvSpPr>
        <p:spPr>
          <a:xfrm>
            <a:off x="1165411" y="1649505"/>
            <a:ext cx="2832847" cy="1107996"/>
          </a:xfrm>
          <a:prstGeom prst="rect">
            <a:avLst/>
          </a:prstGeom>
          <a:noFill/>
        </p:spPr>
        <p:txBody>
          <a:bodyPr wrap="square" rtlCol="0">
            <a:spAutoFit/>
          </a:bodyPr>
          <a:lstStyle/>
          <a:p>
            <a:r>
              <a:rPr lang="en-GB" sz="6600" dirty="0" smtClean="0">
                <a:solidFill>
                  <a:schemeClr val="bg2">
                    <a:lumMod val="50000"/>
                  </a:schemeClr>
                </a:solidFill>
              </a:rPr>
              <a:t>g</a:t>
            </a:r>
            <a:r>
              <a:rPr lang="en-GB" sz="6600" dirty="0" smtClean="0">
                <a:solidFill>
                  <a:srgbClr val="00B050"/>
                </a:solidFill>
              </a:rPr>
              <a:t>r</a:t>
            </a:r>
            <a:r>
              <a:rPr lang="en-GB" sz="6600" dirty="0" smtClean="0">
                <a:solidFill>
                  <a:srgbClr val="FF0000"/>
                </a:solidFill>
              </a:rPr>
              <a:t>ee</a:t>
            </a:r>
            <a:r>
              <a:rPr lang="en-GB" sz="6600" dirty="0" smtClean="0"/>
              <a:t>n</a:t>
            </a:r>
            <a:endParaRPr lang="en-GB" sz="6600" dirty="0"/>
          </a:p>
        </p:txBody>
      </p:sp>
      <p:sp>
        <p:nvSpPr>
          <p:cNvPr id="6" name="TextBox 5"/>
          <p:cNvSpPr txBox="1"/>
          <p:nvPr/>
        </p:nvSpPr>
        <p:spPr>
          <a:xfrm>
            <a:off x="1165412" y="2667854"/>
            <a:ext cx="2832847" cy="1107996"/>
          </a:xfrm>
          <a:prstGeom prst="rect">
            <a:avLst/>
          </a:prstGeom>
          <a:noFill/>
        </p:spPr>
        <p:txBody>
          <a:bodyPr wrap="square" rtlCol="0">
            <a:spAutoFit/>
          </a:bodyPr>
          <a:lstStyle/>
          <a:p>
            <a:r>
              <a:rPr lang="en-GB" sz="6600" dirty="0" smtClean="0">
                <a:solidFill>
                  <a:schemeClr val="bg2">
                    <a:lumMod val="50000"/>
                  </a:schemeClr>
                </a:solidFill>
              </a:rPr>
              <a:t>s</a:t>
            </a:r>
            <a:r>
              <a:rPr lang="en-GB" sz="6600" dirty="0" smtClean="0">
                <a:solidFill>
                  <a:srgbClr val="FF0000"/>
                </a:solidFill>
              </a:rPr>
              <a:t>ea</a:t>
            </a:r>
            <a:endParaRPr lang="en-GB" sz="6600" dirty="0"/>
          </a:p>
        </p:txBody>
      </p:sp>
      <p:sp>
        <p:nvSpPr>
          <p:cNvPr id="7" name="TextBox 6"/>
          <p:cNvSpPr txBox="1"/>
          <p:nvPr/>
        </p:nvSpPr>
        <p:spPr>
          <a:xfrm>
            <a:off x="1165412" y="3804109"/>
            <a:ext cx="2832847" cy="1107996"/>
          </a:xfrm>
          <a:prstGeom prst="rect">
            <a:avLst/>
          </a:prstGeom>
          <a:noFill/>
        </p:spPr>
        <p:txBody>
          <a:bodyPr wrap="square" rtlCol="0">
            <a:spAutoFit/>
          </a:bodyPr>
          <a:lstStyle/>
          <a:p>
            <a:r>
              <a:rPr lang="en-GB" sz="6600" dirty="0" smtClean="0">
                <a:solidFill>
                  <a:schemeClr val="bg2">
                    <a:lumMod val="50000"/>
                  </a:schemeClr>
                </a:solidFill>
              </a:rPr>
              <a:t>r</a:t>
            </a:r>
            <a:r>
              <a:rPr lang="en-GB" sz="6600" dirty="0" smtClean="0">
                <a:solidFill>
                  <a:srgbClr val="FF0000"/>
                </a:solidFill>
              </a:rPr>
              <a:t>e</a:t>
            </a:r>
            <a:r>
              <a:rPr lang="en-GB" sz="6600" dirty="0" smtClean="0">
                <a:solidFill>
                  <a:srgbClr val="00B050"/>
                </a:solidFill>
              </a:rPr>
              <a:t>l</a:t>
            </a:r>
            <a:r>
              <a:rPr lang="en-GB" sz="6600" dirty="0" smtClean="0"/>
              <a:t>a</a:t>
            </a:r>
            <a:r>
              <a:rPr lang="en-GB" sz="6600" dirty="0" smtClean="0">
                <a:solidFill>
                  <a:srgbClr val="FFC000"/>
                </a:solidFill>
              </a:rPr>
              <a:t>x</a:t>
            </a:r>
            <a:endParaRPr lang="en-GB" sz="6600" dirty="0">
              <a:solidFill>
                <a:srgbClr val="FFC000"/>
              </a:solidFill>
            </a:endParaRPr>
          </a:p>
        </p:txBody>
      </p:sp>
      <p:sp>
        <p:nvSpPr>
          <p:cNvPr id="8" name="TextBox 7"/>
          <p:cNvSpPr txBox="1"/>
          <p:nvPr/>
        </p:nvSpPr>
        <p:spPr>
          <a:xfrm>
            <a:off x="1165412" y="4945701"/>
            <a:ext cx="2832847" cy="1107996"/>
          </a:xfrm>
          <a:prstGeom prst="rect">
            <a:avLst/>
          </a:prstGeom>
          <a:noFill/>
        </p:spPr>
        <p:txBody>
          <a:bodyPr wrap="square" rtlCol="0">
            <a:spAutoFit/>
          </a:bodyPr>
          <a:lstStyle/>
          <a:p>
            <a:r>
              <a:rPr lang="en-GB" sz="6600" dirty="0" smtClean="0">
                <a:solidFill>
                  <a:schemeClr val="bg2">
                    <a:lumMod val="50000"/>
                  </a:schemeClr>
                </a:solidFill>
              </a:rPr>
              <a:t>a</a:t>
            </a:r>
            <a:r>
              <a:rPr lang="en-GB" sz="6600" dirty="0" smtClean="0">
                <a:solidFill>
                  <a:srgbClr val="00B050"/>
                </a:solidFill>
              </a:rPr>
              <a:t>th</a:t>
            </a:r>
            <a:r>
              <a:rPr lang="en-GB" sz="6600" dirty="0" smtClean="0"/>
              <a:t>l</a:t>
            </a:r>
            <a:r>
              <a:rPr lang="en-GB" sz="6600" dirty="0" smtClean="0">
                <a:solidFill>
                  <a:srgbClr val="FF0000"/>
                </a:solidFill>
              </a:rPr>
              <a:t>e</a:t>
            </a:r>
            <a:r>
              <a:rPr lang="en-GB" sz="6600" dirty="0" smtClean="0">
                <a:solidFill>
                  <a:srgbClr val="FFC000"/>
                </a:solidFill>
              </a:rPr>
              <a:t>t</a:t>
            </a:r>
            <a:r>
              <a:rPr lang="en-GB" sz="6600" dirty="0" smtClean="0">
                <a:solidFill>
                  <a:srgbClr val="FF0000"/>
                </a:solidFill>
              </a:rPr>
              <a:t>e</a:t>
            </a:r>
            <a:endParaRPr lang="en-GB" sz="6600" dirty="0">
              <a:solidFill>
                <a:srgbClr val="FF0000"/>
              </a:solidFill>
            </a:endParaRPr>
          </a:p>
        </p:txBody>
      </p:sp>
      <p:sp>
        <p:nvSpPr>
          <p:cNvPr id="9" name="TextBox 8"/>
          <p:cNvSpPr txBox="1"/>
          <p:nvPr/>
        </p:nvSpPr>
        <p:spPr>
          <a:xfrm>
            <a:off x="4589929" y="1649505"/>
            <a:ext cx="2832847" cy="1107996"/>
          </a:xfrm>
          <a:prstGeom prst="rect">
            <a:avLst/>
          </a:prstGeom>
          <a:noFill/>
        </p:spPr>
        <p:txBody>
          <a:bodyPr wrap="square" rtlCol="0">
            <a:spAutoFit/>
          </a:bodyPr>
          <a:lstStyle/>
          <a:p>
            <a:r>
              <a:rPr lang="en-GB" sz="6600" dirty="0" smtClean="0">
                <a:solidFill>
                  <a:schemeClr val="bg2">
                    <a:lumMod val="50000"/>
                  </a:schemeClr>
                </a:solidFill>
              </a:rPr>
              <a:t>c</a:t>
            </a:r>
            <a:r>
              <a:rPr lang="en-GB" sz="6600" dirty="0" smtClean="0">
                <a:solidFill>
                  <a:srgbClr val="00B050"/>
                </a:solidFill>
              </a:rPr>
              <a:t>a</a:t>
            </a:r>
            <a:r>
              <a:rPr lang="en-GB" sz="6600" dirty="0" smtClean="0"/>
              <a:t>rr</a:t>
            </a:r>
            <a:r>
              <a:rPr lang="en-GB" sz="6600" dirty="0" smtClean="0">
                <a:solidFill>
                  <a:srgbClr val="FF0000"/>
                </a:solidFill>
              </a:rPr>
              <a:t>y</a:t>
            </a:r>
            <a:endParaRPr lang="en-GB" sz="6600" dirty="0">
              <a:solidFill>
                <a:srgbClr val="FF0000"/>
              </a:solidFill>
            </a:endParaRPr>
          </a:p>
        </p:txBody>
      </p:sp>
      <p:sp>
        <p:nvSpPr>
          <p:cNvPr id="10" name="TextBox 9"/>
          <p:cNvSpPr txBox="1"/>
          <p:nvPr/>
        </p:nvSpPr>
        <p:spPr>
          <a:xfrm>
            <a:off x="4589928" y="2667854"/>
            <a:ext cx="2832847" cy="1107996"/>
          </a:xfrm>
          <a:prstGeom prst="rect">
            <a:avLst/>
          </a:prstGeom>
          <a:noFill/>
        </p:spPr>
        <p:txBody>
          <a:bodyPr wrap="square" rtlCol="0">
            <a:spAutoFit/>
          </a:bodyPr>
          <a:lstStyle/>
          <a:p>
            <a:r>
              <a:rPr lang="en-GB" sz="6600" dirty="0" smtClean="0">
                <a:solidFill>
                  <a:schemeClr val="bg2">
                    <a:lumMod val="50000"/>
                  </a:schemeClr>
                </a:solidFill>
              </a:rPr>
              <a:t>d</a:t>
            </a:r>
            <a:r>
              <a:rPr lang="en-GB" sz="6600" dirty="0" smtClean="0">
                <a:solidFill>
                  <a:srgbClr val="00B050"/>
                </a:solidFill>
              </a:rPr>
              <a:t>o</a:t>
            </a:r>
            <a:r>
              <a:rPr lang="en-GB" sz="6600" dirty="0" smtClean="0"/>
              <a:t>n</a:t>
            </a:r>
            <a:r>
              <a:rPr lang="en-GB" sz="6600" dirty="0" smtClean="0">
                <a:solidFill>
                  <a:srgbClr val="FFC000"/>
                </a:solidFill>
              </a:rPr>
              <a:t>k</a:t>
            </a:r>
            <a:r>
              <a:rPr lang="en-GB" sz="6600" dirty="0" smtClean="0">
                <a:solidFill>
                  <a:srgbClr val="FF0000"/>
                </a:solidFill>
              </a:rPr>
              <a:t>ey</a:t>
            </a:r>
            <a:endParaRPr lang="en-GB" sz="6600" dirty="0">
              <a:solidFill>
                <a:srgbClr val="FF0000"/>
              </a:solidFill>
            </a:endParaRPr>
          </a:p>
        </p:txBody>
      </p:sp>
      <p:sp>
        <p:nvSpPr>
          <p:cNvPr id="11" name="Oval 10"/>
          <p:cNvSpPr/>
          <p:nvPr/>
        </p:nvSpPr>
        <p:spPr>
          <a:xfrm>
            <a:off x="8695764" y="2962504"/>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695763" y="3525467"/>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695763" y="4054739"/>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8695761" y="4584011"/>
            <a:ext cx="690282" cy="44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695761" y="5124075"/>
            <a:ext cx="690282" cy="5629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8695761" y="5731648"/>
            <a:ext cx="690282" cy="574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p:cNvSpPr>
            <a:spLocks noGrp="1"/>
          </p:cNvSpPr>
          <p:nvPr>
            <p:ph type="title"/>
          </p:nvPr>
        </p:nvSpPr>
        <p:spPr>
          <a:xfrm>
            <a:off x="1097280" y="286603"/>
            <a:ext cx="10058400" cy="1450757"/>
          </a:xfrm>
        </p:spPr>
        <p:txBody>
          <a:bodyPr/>
          <a:lstStyle/>
          <a:p>
            <a:r>
              <a:rPr lang="en-GB" dirty="0" smtClean="0"/>
              <a:t>For example…</a:t>
            </a:r>
            <a:endParaRPr lang="en-GB" dirty="0"/>
          </a:p>
        </p:txBody>
      </p:sp>
      <p:sp>
        <p:nvSpPr>
          <p:cNvPr id="18" name="TextBox 17"/>
          <p:cNvSpPr txBox="1"/>
          <p:nvPr/>
        </p:nvSpPr>
        <p:spPr>
          <a:xfrm>
            <a:off x="10061984" y="2959687"/>
            <a:ext cx="1595718" cy="1938992"/>
          </a:xfrm>
          <a:prstGeom prst="rect">
            <a:avLst/>
          </a:prstGeom>
          <a:solidFill>
            <a:schemeClr val="accent5">
              <a:lumMod val="60000"/>
              <a:lumOff val="40000"/>
            </a:schemeClr>
          </a:solidFill>
        </p:spPr>
        <p:txBody>
          <a:bodyPr wrap="square" rtlCol="0">
            <a:spAutoFit/>
          </a:bodyPr>
          <a:lstStyle/>
          <a:p>
            <a:pPr algn="ctr"/>
            <a:r>
              <a:rPr lang="en-GB" sz="2400" dirty="0" smtClean="0"/>
              <a:t>…the /</a:t>
            </a:r>
            <a:r>
              <a:rPr lang="en-GB" sz="2400" dirty="0" err="1" smtClean="0"/>
              <a:t>ee</a:t>
            </a:r>
            <a:r>
              <a:rPr lang="en-GB" sz="2400" dirty="0" smtClean="0"/>
              <a:t>/ sound can correspond to 6 graphemes</a:t>
            </a:r>
            <a:endParaRPr lang="en-GB" sz="2400" dirty="0"/>
          </a:p>
        </p:txBody>
      </p:sp>
    </p:spTree>
    <p:extLst>
      <p:ext uri="{BB962C8B-B14F-4D97-AF65-F5344CB8AC3E}">
        <p14:creationId xmlns:p14="http://schemas.microsoft.com/office/powerpoint/2010/main" val="37481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additive="base">
                                        <p:cTn id="78" dur="500" fill="hold"/>
                                        <p:tgtEl>
                                          <p:spTgt spid="10"/>
                                        </p:tgtEl>
                                        <p:attrNameLst>
                                          <p:attrName>ppt_x</p:attrName>
                                        </p:attrNameLst>
                                      </p:cBhvr>
                                      <p:tavLst>
                                        <p:tav tm="0">
                                          <p:val>
                                            <p:strVal val="#ppt_x"/>
                                          </p:val>
                                        </p:tav>
                                        <p:tav tm="100000">
                                          <p:val>
                                            <p:strVal val="#ppt_x"/>
                                          </p:val>
                                        </p:tav>
                                      </p:tavLst>
                                    </p:anim>
                                    <p:anim calcmode="lin" valueType="num">
                                      <p:cBhvr additive="base">
                                        <p:cTn id="7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note on tricky words…</a:t>
            </a:r>
            <a:endParaRPr lang="en-GB" dirty="0"/>
          </a:p>
        </p:txBody>
      </p:sp>
      <p:sp>
        <p:nvSpPr>
          <p:cNvPr id="4" name="TextBox 3"/>
          <p:cNvSpPr txBox="1"/>
          <p:nvPr/>
        </p:nvSpPr>
        <p:spPr>
          <a:xfrm>
            <a:off x="1215341" y="2372811"/>
            <a:ext cx="2963119" cy="1015663"/>
          </a:xfrm>
          <a:prstGeom prst="rect">
            <a:avLst/>
          </a:prstGeom>
          <a:noFill/>
        </p:spPr>
        <p:txBody>
          <a:bodyPr wrap="square" rtlCol="0">
            <a:spAutoFit/>
          </a:bodyPr>
          <a:lstStyle/>
          <a:p>
            <a:pPr algn="ctr"/>
            <a:r>
              <a:rPr lang="en-GB" sz="6000" dirty="0" smtClean="0"/>
              <a:t>my</a:t>
            </a:r>
          </a:p>
        </p:txBody>
      </p:sp>
      <p:sp>
        <p:nvSpPr>
          <p:cNvPr id="5" name="TextBox 4"/>
          <p:cNvSpPr txBox="1"/>
          <p:nvPr/>
        </p:nvSpPr>
        <p:spPr>
          <a:xfrm>
            <a:off x="2328440" y="4319287"/>
            <a:ext cx="2963119" cy="1015663"/>
          </a:xfrm>
          <a:prstGeom prst="rect">
            <a:avLst/>
          </a:prstGeom>
          <a:noFill/>
        </p:spPr>
        <p:txBody>
          <a:bodyPr wrap="square" rtlCol="0">
            <a:spAutoFit/>
          </a:bodyPr>
          <a:lstStyle/>
          <a:p>
            <a:pPr algn="ctr"/>
            <a:r>
              <a:rPr lang="en-GB" sz="6000" dirty="0" smtClean="0"/>
              <a:t>was</a:t>
            </a:r>
          </a:p>
        </p:txBody>
      </p:sp>
      <p:sp>
        <p:nvSpPr>
          <p:cNvPr id="6" name="TextBox 5"/>
          <p:cNvSpPr txBox="1"/>
          <p:nvPr/>
        </p:nvSpPr>
        <p:spPr>
          <a:xfrm>
            <a:off x="4644920" y="2520492"/>
            <a:ext cx="2963119" cy="1015663"/>
          </a:xfrm>
          <a:prstGeom prst="rect">
            <a:avLst/>
          </a:prstGeom>
          <a:noFill/>
        </p:spPr>
        <p:txBody>
          <a:bodyPr wrap="square" rtlCol="0">
            <a:spAutoFit/>
          </a:bodyPr>
          <a:lstStyle/>
          <a:p>
            <a:pPr algn="ctr"/>
            <a:r>
              <a:rPr lang="en-GB" sz="6000" dirty="0" smtClean="0"/>
              <a:t>they</a:t>
            </a:r>
          </a:p>
        </p:txBody>
      </p:sp>
      <p:sp>
        <p:nvSpPr>
          <p:cNvPr id="7" name="TextBox 6"/>
          <p:cNvSpPr txBox="1"/>
          <p:nvPr/>
        </p:nvSpPr>
        <p:spPr>
          <a:xfrm>
            <a:off x="7608039" y="4134092"/>
            <a:ext cx="2963119" cy="1015663"/>
          </a:xfrm>
          <a:prstGeom prst="rect">
            <a:avLst/>
          </a:prstGeom>
          <a:noFill/>
        </p:spPr>
        <p:txBody>
          <a:bodyPr wrap="square" rtlCol="0">
            <a:spAutoFit/>
          </a:bodyPr>
          <a:lstStyle/>
          <a:p>
            <a:pPr algn="ctr"/>
            <a:r>
              <a:rPr lang="en-GB" sz="6000" dirty="0" smtClean="0"/>
              <a:t>she</a:t>
            </a:r>
          </a:p>
        </p:txBody>
      </p:sp>
      <p:sp>
        <p:nvSpPr>
          <p:cNvPr id="8" name="Oval 7"/>
          <p:cNvSpPr/>
          <p:nvPr/>
        </p:nvSpPr>
        <p:spPr>
          <a:xfrm>
            <a:off x="2696900" y="2582935"/>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497288" y="4629369"/>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26479" y="2830783"/>
            <a:ext cx="691010" cy="6676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9192226" y="4441266"/>
            <a:ext cx="691010" cy="705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899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7" grpId="0"/>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5459" y="2967211"/>
            <a:ext cx="2662517" cy="1384995"/>
          </a:xfrm>
          <a:prstGeom prst="rect">
            <a:avLst/>
          </a:prstGeom>
          <a:solidFill>
            <a:schemeClr val="accent5">
              <a:lumMod val="60000"/>
              <a:lumOff val="40000"/>
            </a:schemeClr>
          </a:solidFill>
        </p:spPr>
        <p:txBody>
          <a:bodyPr wrap="square" rtlCol="0">
            <a:spAutoFit/>
          </a:bodyPr>
          <a:lstStyle/>
          <a:p>
            <a:pPr algn="ctr"/>
            <a:r>
              <a:rPr lang="en-GB" sz="2800" dirty="0"/>
              <a:t>T</a:t>
            </a:r>
            <a:r>
              <a:rPr lang="en-GB" sz="2800" dirty="0" smtClean="0"/>
              <a:t>eaching children the sounds</a:t>
            </a:r>
            <a:endParaRPr lang="en-GB" sz="2800" dirty="0"/>
          </a:p>
        </p:txBody>
      </p:sp>
      <p:sp>
        <p:nvSpPr>
          <p:cNvPr id="5" name="TextBox 4"/>
          <p:cNvSpPr txBox="1"/>
          <p:nvPr/>
        </p:nvSpPr>
        <p:spPr>
          <a:xfrm>
            <a:off x="3944471" y="2967211"/>
            <a:ext cx="2662517" cy="1815882"/>
          </a:xfrm>
          <a:prstGeom prst="rect">
            <a:avLst/>
          </a:prstGeom>
          <a:solidFill>
            <a:schemeClr val="accent5">
              <a:lumMod val="60000"/>
              <a:lumOff val="40000"/>
            </a:schemeClr>
          </a:solidFill>
        </p:spPr>
        <p:txBody>
          <a:bodyPr wrap="square" rtlCol="0">
            <a:spAutoFit/>
          </a:bodyPr>
          <a:lstStyle/>
          <a:p>
            <a:pPr algn="ctr"/>
            <a:r>
              <a:rPr lang="en-GB" sz="2800" dirty="0"/>
              <a:t>P</a:t>
            </a:r>
            <a:r>
              <a:rPr lang="en-GB" sz="2800" dirty="0" smtClean="0"/>
              <a:t>rogressively teaching the corresponding graphemes</a:t>
            </a:r>
            <a:endParaRPr lang="en-GB" sz="2800" dirty="0"/>
          </a:p>
        </p:txBody>
      </p:sp>
      <p:sp>
        <p:nvSpPr>
          <p:cNvPr id="6" name="TextBox 5"/>
          <p:cNvSpPr txBox="1"/>
          <p:nvPr/>
        </p:nvSpPr>
        <p:spPr>
          <a:xfrm>
            <a:off x="7404847" y="2967211"/>
            <a:ext cx="3845859" cy="2677656"/>
          </a:xfrm>
          <a:prstGeom prst="rect">
            <a:avLst/>
          </a:prstGeom>
          <a:solidFill>
            <a:schemeClr val="accent5">
              <a:lumMod val="60000"/>
              <a:lumOff val="40000"/>
            </a:schemeClr>
          </a:solidFill>
        </p:spPr>
        <p:txBody>
          <a:bodyPr wrap="square" rtlCol="0">
            <a:spAutoFit/>
          </a:bodyPr>
          <a:lstStyle/>
          <a:p>
            <a:pPr algn="ctr"/>
            <a:r>
              <a:rPr lang="en-GB" sz="2800" dirty="0"/>
              <a:t>T</a:t>
            </a:r>
            <a:r>
              <a:rPr lang="en-GB" sz="2800" dirty="0" smtClean="0"/>
              <a:t>eaching children to recognise the sounds within words so that they can </a:t>
            </a:r>
            <a:r>
              <a:rPr lang="en-GB" sz="2800" b="1" u="sng" dirty="0" smtClean="0"/>
              <a:t>segment</a:t>
            </a:r>
            <a:r>
              <a:rPr lang="en-GB" sz="2800" dirty="0" smtClean="0"/>
              <a:t> and then </a:t>
            </a:r>
            <a:r>
              <a:rPr lang="en-GB" sz="2800" b="1" u="sng" dirty="0" smtClean="0"/>
              <a:t>blend</a:t>
            </a:r>
            <a:r>
              <a:rPr lang="en-GB" sz="2800" dirty="0" smtClean="0"/>
              <a:t> the word in order to read it</a:t>
            </a:r>
            <a:endParaRPr lang="en-GB" sz="2800" dirty="0"/>
          </a:p>
        </p:txBody>
      </p:sp>
      <p:sp>
        <p:nvSpPr>
          <p:cNvPr id="8" name="Title 1"/>
          <p:cNvSpPr>
            <a:spLocks noGrp="1"/>
          </p:cNvSpPr>
          <p:nvPr>
            <p:ph type="title"/>
          </p:nvPr>
        </p:nvSpPr>
        <p:spPr>
          <a:xfrm>
            <a:off x="1097280" y="286603"/>
            <a:ext cx="10058400" cy="1450757"/>
          </a:xfrm>
        </p:spPr>
        <p:txBody>
          <a:bodyPr/>
          <a:lstStyle/>
          <a:p>
            <a:r>
              <a:rPr lang="en-GB" dirty="0" smtClean="0"/>
              <a:t>Phonics teaching is…</a:t>
            </a:r>
            <a:endParaRPr lang="en-GB" dirty="0"/>
          </a:p>
        </p:txBody>
      </p:sp>
      <p:sp>
        <p:nvSpPr>
          <p:cNvPr id="10" name="Right Arrow 9"/>
          <p:cNvSpPr/>
          <p:nvPr/>
        </p:nvSpPr>
        <p:spPr>
          <a:xfrm>
            <a:off x="3065929" y="3532094"/>
            <a:ext cx="708212"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535271" y="3561387"/>
            <a:ext cx="708212" cy="430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42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5" name="TextBox 4"/>
          <p:cNvSpPr txBox="1"/>
          <p:nvPr/>
        </p:nvSpPr>
        <p:spPr>
          <a:xfrm>
            <a:off x="439271" y="3288572"/>
            <a:ext cx="2680446" cy="2677656"/>
          </a:xfrm>
          <a:prstGeom prst="rect">
            <a:avLst/>
          </a:prstGeom>
          <a:solidFill>
            <a:schemeClr val="accent5">
              <a:lumMod val="60000"/>
              <a:lumOff val="40000"/>
            </a:schemeClr>
          </a:solidFill>
        </p:spPr>
        <p:txBody>
          <a:bodyPr wrap="square" rtlCol="0">
            <a:spAutoFit/>
          </a:bodyPr>
          <a:lstStyle/>
          <a:p>
            <a:pPr algn="ctr"/>
            <a:r>
              <a:rPr lang="en-GB" sz="2800" dirty="0" smtClean="0"/>
              <a:t>Once children are doing this automatically, they will be able to read with fluency.  </a:t>
            </a:r>
            <a:endParaRPr lang="en-GB" sz="2800" dirty="0"/>
          </a:p>
        </p:txBody>
      </p:sp>
      <p:sp>
        <p:nvSpPr>
          <p:cNvPr id="6" name="TextBox 5"/>
          <p:cNvSpPr txBox="1"/>
          <p:nvPr/>
        </p:nvSpPr>
        <p:spPr>
          <a:xfrm>
            <a:off x="3630258" y="3288572"/>
            <a:ext cx="4734261" cy="2677656"/>
          </a:xfrm>
          <a:prstGeom prst="rect">
            <a:avLst/>
          </a:prstGeom>
          <a:solidFill>
            <a:schemeClr val="accent5">
              <a:lumMod val="60000"/>
              <a:lumOff val="40000"/>
            </a:schemeClr>
          </a:solidFill>
        </p:spPr>
        <p:txBody>
          <a:bodyPr wrap="square" rtlCol="0">
            <a:spAutoFit/>
          </a:bodyPr>
          <a:lstStyle/>
          <a:p>
            <a:pPr algn="ctr"/>
            <a:r>
              <a:rPr lang="en-GB" sz="2800" dirty="0" smtClean="0"/>
              <a:t>Once children are reading fluently, there will be space in their working memory to comprehend what they are reading. This is called ‘reading for meaning.’</a:t>
            </a:r>
            <a:endParaRPr lang="en-GB" sz="2800" dirty="0"/>
          </a:p>
        </p:txBody>
      </p:sp>
      <p:sp>
        <p:nvSpPr>
          <p:cNvPr id="7" name="TextBox 6"/>
          <p:cNvSpPr txBox="1"/>
          <p:nvPr/>
        </p:nvSpPr>
        <p:spPr>
          <a:xfrm>
            <a:off x="8875060" y="3718524"/>
            <a:ext cx="2779058" cy="2246769"/>
          </a:xfrm>
          <a:prstGeom prst="rect">
            <a:avLst/>
          </a:prstGeom>
          <a:solidFill>
            <a:schemeClr val="accent5">
              <a:lumMod val="60000"/>
              <a:lumOff val="40000"/>
            </a:schemeClr>
          </a:solidFill>
        </p:spPr>
        <p:txBody>
          <a:bodyPr wrap="square" rtlCol="0">
            <a:spAutoFit/>
          </a:bodyPr>
          <a:lstStyle/>
          <a:p>
            <a:pPr algn="ctr"/>
            <a:r>
              <a:rPr lang="en-GB" sz="2800" dirty="0" smtClean="0"/>
              <a:t>It is at this point they can start to enjoy what they are reading and read for pleasure.</a:t>
            </a:r>
            <a:endParaRPr lang="en-GB" sz="2800" dirty="0"/>
          </a:p>
        </p:txBody>
      </p:sp>
      <p:pic>
        <p:nvPicPr>
          <p:cNvPr id="7170" name="Picture 2" descr="95,902 BEST Automation Icon IMAGES, STOCK PHOTOS &amp;amp; VECTORS | Adobe Stock"/>
          <p:cNvPicPr>
            <a:picLocks noChangeAspect="1" noChangeArrowheads="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1259093" y="1894784"/>
            <a:ext cx="1439283" cy="14392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uman brain head silhouette Royalty Free Vector 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766"/>
          <a:stretch/>
        </p:blipFill>
        <p:spPr bwMode="auto">
          <a:xfrm>
            <a:off x="5423062" y="2046140"/>
            <a:ext cx="904811" cy="113657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Book free icon - love, education, romantic, library, book | Free icons,  Icon, Symbol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49550" y="2567671"/>
            <a:ext cx="1230078" cy="12300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8495607" y="185641"/>
            <a:ext cx="3593879" cy="2418104"/>
          </a:xfrm>
          <a:prstGeom prst="rect">
            <a:avLst/>
          </a:prstGeom>
        </p:spPr>
      </p:pic>
      <p:sp>
        <p:nvSpPr>
          <p:cNvPr id="4" name="TextBox 3"/>
          <p:cNvSpPr txBox="1"/>
          <p:nvPr/>
        </p:nvSpPr>
        <p:spPr>
          <a:xfrm>
            <a:off x="7102363" y="2592312"/>
            <a:ext cx="1255222" cy="646331"/>
          </a:xfrm>
          <a:prstGeom prst="rect">
            <a:avLst/>
          </a:prstGeom>
          <a:solidFill>
            <a:schemeClr val="tx2">
              <a:lumMod val="75000"/>
            </a:schemeClr>
          </a:solidFill>
        </p:spPr>
        <p:txBody>
          <a:bodyPr wrap="square" rtlCol="0">
            <a:spAutoFit/>
          </a:bodyPr>
          <a:lstStyle/>
          <a:p>
            <a:pPr algn="ctr"/>
            <a:r>
              <a:rPr lang="en-GB" dirty="0" smtClean="0">
                <a:solidFill>
                  <a:schemeClr val="bg1"/>
                </a:solidFill>
              </a:rPr>
              <a:t>90 words per minute</a:t>
            </a:r>
            <a:endParaRPr lang="en-GB" dirty="0">
              <a:solidFill>
                <a:schemeClr val="bg1"/>
              </a:solidFill>
            </a:endParaRPr>
          </a:p>
        </p:txBody>
      </p:sp>
    </p:spTree>
    <p:extLst>
      <p:ext uri="{BB962C8B-B14F-4D97-AF65-F5344CB8AC3E}">
        <p14:creationId xmlns:p14="http://schemas.microsoft.com/office/powerpoint/2010/main" val="23351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500" fill="hold"/>
                                        <p:tgtEl>
                                          <p:spTgt spid="7170"/>
                                        </p:tgtEl>
                                        <p:attrNameLst>
                                          <p:attrName>ppt_w</p:attrName>
                                        </p:attrNameLst>
                                      </p:cBhvr>
                                      <p:tavLst>
                                        <p:tav tm="0">
                                          <p:val>
                                            <p:fltVal val="0"/>
                                          </p:val>
                                        </p:tav>
                                        <p:tav tm="100000">
                                          <p:val>
                                            <p:strVal val="#ppt_w"/>
                                          </p:val>
                                        </p:tav>
                                      </p:tavLst>
                                    </p:anim>
                                    <p:anim calcmode="lin" valueType="num">
                                      <p:cBhvr>
                                        <p:cTn id="13" dur="500" fill="hold"/>
                                        <p:tgtEl>
                                          <p:spTgt spid="7170"/>
                                        </p:tgtEl>
                                        <p:attrNameLst>
                                          <p:attrName>ppt_h</p:attrName>
                                        </p:attrNameLst>
                                      </p:cBhvr>
                                      <p:tavLst>
                                        <p:tav tm="0">
                                          <p:val>
                                            <p:fltVal val="0"/>
                                          </p:val>
                                        </p:tav>
                                        <p:tav tm="100000">
                                          <p:val>
                                            <p:strVal val="#ppt_h"/>
                                          </p:val>
                                        </p:tav>
                                      </p:tavLst>
                                    </p:anim>
                                    <p:animEffect transition="in" filter="fade">
                                      <p:cBhvr>
                                        <p:cTn id="14" dur="500"/>
                                        <p:tgtEl>
                                          <p:spTgt spid="717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 calcmode="lin" valueType="num">
                                      <p:cBhvr>
                                        <p:cTn id="24" dur="500" fill="hold"/>
                                        <p:tgtEl>
                                          <p:spTgt spid="7172"/>
                                        </p:tgtEl>
                                        <p:attrNameLst>
                                          <p:attrName>ppt_w</p:attrName>
                                        </p:attrNameLst>
                                      </p:cBhvr>
                                      <p:tavLst>
                                        <p:tav tm="0">
                                          <p:val>
                                            <p:fltVal val="0"/>
                                          </p:val>
                                        </p:tav>
                                        <p:tav tm="100000">
                                          <p:val>
                                            <p:strVal val="#ppt_w"/>
                                          </p:val>
                                        </p:tav>
                                      </p:tavLst>
                                    </p:anim>
                                    <p:anim calcmode="lin" valueType="num">
                                      <p:cBhvr>
                                        <p:cTn id="25" dur="500" fill="hold"/>
                                        <p:tgtEl>
                                          <p:spTgt spid="7172"/>
                                        </p:tgtEl>
                                        <p:attrNameLst>
                                          <p:attrName>ppt_h</p:attrName>
                                        </p:attrNameLst>
                                      </p:cBhvr>
                                      <p:tavLst>
                                        <p:tav tm="0">
                                          <p:val>
                                            <p:fltVal val="0"/>
                                          </p:val>
                                        </p:tav>
                                        <p:tav tm="100000">
                                          <p:val>
                                            <p:strVal val="#ppt_h"/>
                                          </p:val>
                                        </p:tav>
                                      </p:tavLst>
                                    </p:anim>
                                    <p:animEffect transition="in" filter="fade">
                                      <p:cBhvr>
                                        <p:cTn id="26" dur="500"/>
                                        <p:tgtEl>
                                          <p:spTgt spid="717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176"/>
                                        </p:tgtEl>
                                        <p:attrNameLst>
                                          <p:attrName>style.visibility</p:attrName>
                                        </p:attrNameLst>
                                      </p:cBhvr>
                                      <p:to>
                                        <p:strVal val="visible"/>
                                      </p:to>
                                    </p:set>
                                    <p:anim calcmode="lin" valueType="num">
                                      <p:cBhvr>
                                        <p:cTn id="41" dur="500" fill="hold"/>
                                        <p:tgtEl>
                                          <p:spTgt spid="7176"/>
                                        </p:tgtEl>
                                        <p:attrNameLst>
                                          <p:attrName>ppt_w</p:attrName>
                                        </p:attrNameLst>
                                      </p:cBhvr>
                                      <p:tavLst>
                                        <p:tav tm="0">
                                          <p:val>
                                            <p:fltVal val="0"/>
                                          </p:val>
                                        </p:tav>
                                        <p:tav tm="100000">
                                          <p:val>
                                            <p:strVal val="#ppt_w"/>
                                          </p:val>
                                        </p:tav>
                                      </p:tavLst>
                                    </p:anim>
                                    <p:anim calcmode="lin" valueType="num">
                                      <p:cBhvr>
                                        <p:cTn id="42" dur="500" fill="hold"/>
                                        <p:tgtEl>
                                          <p:spTgt spid="7176"/>
                                        </p:tgtEl>
                                        <p:attrNameLst>
                                          <p:attrName>ppt_h</p:attrName>
                                        </p:attrNameLst>
                                      </p:cBhvr>
                                      <p:tavLst>
                                        <p:tav tm="0">
                                          <p:val>
                                            <p:fltVal val="0"/>
                                          </p:val>
                                        </p:tav>
                                        <p:tav tm="100000">
                                          <p:val>
                                            <p:strVal val="#ppt_h"/>
                                          </p:val>
                                        </p:tav>
                                      </p:tavLst>
                                    </p:anim>
                                    <p:animEffect transition="in" filter="fade">
                                      <p:cBhvr>
                                        <p:cTn id="43" dur="500"/>
                                        <p:tgtEl>
                                          <p:spTgt spid="717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teaching at Oakridge</a:t>
            </a:r>
            <a:endParaRPr lang="en-GB" dirty="0"/>
          </a:p>
        </p:txBody>
      </p:sp>
      <p:sp>
        <p:nvSpPr>
          <p:cNvPr id="4" name="TextBox 3"/>
          <p:cNvSpPr txBox="1"/>
          <p:nvPr/>
        </p:nvSpPr>
        <p:spPr>
          <a:xfrm>
            <a:off x="2101327" y="2384612"/>
            <a:ext cx="3585882" cy="2554545"/>
          </a:xfrm>
          <a:prstGeom prst="rect">
            <a:avLst/>
          </a:prstGeom>
          <a:solidFill>
            <a:schemeClr val="accent2">
              <a:lumMod val="60000"/>
              <a:lumOff val="40000"/>
            </a:schemeClr>
          </a:solidFill>
        </p:spPr>
        <p:txBody>
          <a:bodyPr wrap="square" rtlCol="0">
            <a:spAutoFit/>
          </a:bodyPr>
          <a:lstStyle/>
          <a:p>
            <a:pPr algn="ctr"/>
            <a:r>
              <a:rPr lang="en-GB" sz="3200" dirty="0" smtClean="0"/>
              <a:t>Last year we introduced a new phonics programme called ‘Little </a:t>
            </a:r>
            <a:r>
              <a:rPr lang="en-GB" sz="3200" dirty="0" err="1" smtClean="0"/>
              <a:t>Wandle</a:t>
            </a:r>
            <a:r>
              <a:rPr lang="en-GB" sz="3200" dirty="0" smtClean="0"/>
              <a:t> Letters and Sounds’</a:t>
            </a:r>
            <a:endParaRPr lang="en-GB" sz="3200" dirty="0"/>
          </a:p>
        </p:txBody>
      </p:sp>
      <p:pic>
        <p:nvPicPr>
          <p:cNvPr id="9218" name="Picture 2" descr="Little Wandle Letters and Sounds Revi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23" y="2279199"/>
            <a:ext cx="3152401" cy="3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2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at Oakridge</a:t>
            </a:r>
            <a:endParaRPr lang="en-GB" dirty="0"/>
          </a:p>
        </p:txBody>
      </p:sp>
      <p:sp>
        <p:nvSpPr>
          <p:cNvPr id="4" name="TextBox 3"/>
          <p:cNvSpPr txBox="1"/>
          <p:nvPr/>
        </p:nvSpPr>
        <p:spPr>
          <a:xfrm>
            <a:off x="1041699" y="3265950"/>
            <a:ext cx="2883050" cy="2246769"/>
          </a:xfrm>
          <a:prstGeom prst="rect">
            <a:avLst/>
          </a:prstGeom>
          <a:solidFill>
            <a:schemeClr val="accent2">
              <a:lumMod val="60000"/>
              <a:lumOff val="40000"/>
            </a:schemeClr>
          </a:solidFill>
        </p:spPr>
        <p:txBody>
          <a:bodyPr wrap="square" rtlCol="0">
            <a:spAutoFit/>
          </a:bodyPr>
          <a:lstStyle/>
          <a:p>
            <a:pPr algn="ctr"/>
            <a:r>
              <a:rPr lang="en-GB" sz="2800" dirty="0" smtClean="0"/>
              <a:t>Daily 30 minute whole class phonics lessons in Reception and Year 1</a:t>
            </a:r>
            <a:endParaRPr lang="en-GB" sz="2800" dirty="0"/>
          </a:p>
        </p:txBody>
      </p:sp>
      <p:sp>
        <p:nvSpPr>
          <p:cNvPr id="5" name="TextBox 4"/>
          <p:cNvSpPr txBox="1"/>
          <p:nvPr/>
        </p:nvSpPr>
        <p:spPr>
          <a:xfrm>
            <a:off x="4684955" y="3248240"/>
            <a:ext cx="2883050" cy="1815882"/>
          </a:xfrm>
          <a:prstGeom prst="rect">
            <a:avLst/>
          </a:prstGeom>
          <a:solidFill>
            <a:schemeClr val="accent2">
              <a:lumMod val="60000"/>
              <a:lumOff val="40000"/>
            </a:schemeClr>
          </a:solidFill>
        </p:spPr>
        <p:txBody>
          <a:bodyPr wrap="square" rtlCol="0">
            <a:spAutoFit/>
          </a:bodyPr>
          <a:lstStyle/>
          <a:p>
            <a:pPr algn="ctr"/>
            <a:r>
              <a:rPr lang="en-GB" sz="2800" dirty="0" smtClean="0"/>
              <a:t>3 times weekly reading practice sessions in a small group</a:t>
            </a:r>
            <a:endParaRPr lang="en-GB" sz="2800" dirty="0"/>
          </a:p>
        </p:txBody>
      </p:sp>
      <p:sp>
        <p:nvSpPr>
          <p:cNvPr id="6" name="TextBox 5"/>
          <p:cNvSpPr txBox="1"/>
          <p:nvPr/>
        </p:nvSpPr>
        <p:spPr>
          <a:xfrm>
            <a:off x="8272630" y="3266169"/>
            <a:ext cx="2883050" cy="1815882"/>
          </a:xfrm>
          <a:prstGeom prst="rect">
            <a:avLst/>
          </a:prstGeom>
          <a:solidFill>
            <a:schemeClr val="accent2">
              <a:lumMod val="60000"/>
              <a:lumOff val="40000"/>
            </a:schemeClr>
          </a:solidFill>
        </p:spPr>
        <p:txBody>
          <a:bodyPr wrap="square" rtlCol="0">
            <a:spAutoFit/>
          </a:bodyPr>
          <a:lstStyle/>
          <a:p>
            <a:pPr algn="ctr"/>
            <a:r>
              <a:rPr lang="en-GB" sz="2800" dirty="0" smtClean="0"/>
              <a:t>Regular catch-up sessions for children who fall behind</a:t>
            </a:r>
            <a:endParaRPr lang="en-GB" sz="2800" dirty="0"/>
          </a:p>
        </p:txBody>
      </p:sp>
      <p:grpSp>
        <p:nvGrpSpPr>
          <p:cNvPr id="7" name="Group 6"/>
          <p:cNvGrpSpPr/>
          <p:nvPr/>
        </p:nvGrpSpPr>
        <p:grpSpPr>
          <a:xfrm>
            <a:off x="1168586" y="1965720"/>
            <a:ext cx="2239076" cy="1236429"/>
            <a:chOff x="1168586" y="2288450"/>
            <a:chExt cx="2239076" cy="1236429"/>
          </a:xfrm>
        </p:grpSpPr>
        <p:pic>
          <p:nvPicPr>
            <p:cNvPr id="10242" name="Picture 2" descr="Group Modern Icon - Web Icon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233" y="2288450"/>
              <a:ext cx="1236429" cy="12364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ee Icon | 30 minutes, half ho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586" y="2458431"/>
              <a:ext cx="1002647" cy="100264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8" name="Picture 8" descr="1,899 Emotional Support Illustrations &amp;amp; Clip Art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7805" y="1965720"/>
            <a:ext cx="1569631" cy="10464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84955" y="5162736"/>
            <a:ext cx="2883050" cy="1631216"/>
          </a:xfrm>
          <a:prstGeom prst="rect">
            <a:avLst/>
          </a:prstGeom>
          <a:solidFill>
            <a:srgbClr val="FFFF00"/>
          </a:solidFill>
        </p:spPr>
        <p:txBody>
          <a:bodyPr wrap="square" rtlCol="0">
            <a:spAutoFit/>
          </a:bodyPr>
          <a:lstStyle/>
          <a:p>
            <a:pPr algn="ctr"/>
            <a:r>
              <a:rPr lang="en-GB" sz="2000" dirty="0" smtClean="0"/>
              <a:t>(the book they read in these sessions will be the one they can also practise at home- more about this later!)</a:t>
            </a:r>
            <a:endParaRPr lang="en-GB" sz="2000" dirty="0"/>
          </a:p>
        </p:txBody>
      </p:sp>
      <p:pic>
        <p:nvPicPr>
          <p:cNvPr id="10250" name="Picture 10" descr="Download Free png Cute Arrow Png (98+ images in Collection) Page 1 -  DLPNG.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087392">
            <a:off x="6920102" y="4266798"/>
            <a:ext cx="1608413" cy="1243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5108006" y="1864208"/>
            <a:ext cx="2036948" cy="1184608"/>
          </a:xfrm>
          <a:prstGeom prst="rect">
            <a:avLst/>
          </a:prstGeom>
        </p:spPr>
      </p:pic>
    </p:spTree>
    <p:extLst>
      <p:ext uri="{BB962C8B-B14F-4D97-AF65-F5344CB8AC3E}">
        <p14:creationId xmlns:p14="http://schemas.microsoft.com/office/powerpoint/2010/main" val="374987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48"/>
                                        </p:tgtEl>
                                        <p:attrNameLst>
                                          <p:attrName>style.visibility</p:attrName>
                                        </p:attrNameLst>
                                      </p:cBhvr>
                                      <p:to>
                                        <p:strVal val="visible"/>
                                      </p:to>
                                    </p:set>
                                    <p:anim calcmode="lin" valueType="num">
                                      <p:cBhvr>
                                        <p:cTn id="36" dur="500" fill="hold"/>
                                        <p:tgtEl>
                                          <p:spTgt spid="10248"/>
                                        </p:tgtEl>
                                        <p:attrNameLst>
                                          <p:attrName>ppt_w</p:attrName>
                                        </p:attrNameLst>
                                      </p:cBhvr>
                                      <p:tavLst>
                                        <p:tav tm="0">
                                          <p:val>
                                            <p:fltVal val="0"/>
                                          </p:val>
                                        </p:tav>
                                        <p:tav tm="100000">
                                          <p:val>
                                            <p:strVal val="#ppt_w"/>
                                          </p:val>
                                        </p:tav>
                                      </p:tavLst>
                                    </p:anim>
                                    <p:anim calcmode="lin" valueType="num">
                                      <p:cBhvr>
                                        <p:cTn id="37" dur="500" fill="hold"/>
                                        <p:tgtEl>
                                          <p:spTgt spid="10248"/>
                                        </p:tgtEl>
                                        <p:attrNameLst>
                                          <p:attrName>ppt_h</p:attrName>
                                        </p:attrNameLst>
                                      </p:cBhvr>
                                      <p:tavLst>
                                        <p:tav tm="0">
                                          <p:val>
                                            <p:fltVal val="0"/>
                                          </p:val>
                                        </p:tav>
                                        <p:tav tm="100000">
                                          <p:val>
                                            <p:strVal val="#ppt_h"/>
                                          </p:val>
                                        </p:tav>
                                      </p:tavLst>
                                    </p:anim>
                                    <p:animEffect transition="in" filter="fade">
                                      <p:cBhvr>
                                        <p:cTn id="38" dur="500"/>
                                        <p:tgtEl>
                                          <p:spTgt spid="1024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50"/>
                                        </p:tgtEl>
                                        <p:attrNameLst>
                                          <p:attrName>style.visibility</p:attrName>
                                        </p:attrNameLst>
                                      </p:cBhvr>
                                      <p:to>
                                        <p:strVal val="visible"/>
                                      </p:to>
                                    </p:set>
                                    <p:animEffect transition="in" filter="fade">
                                      <p:cBhvr>
                                        <p:cTn id="48" dur="500"/>
                                        <p:tgtEl>
                                          <p:spTgt spid="1025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at Oakridge </a:t>
            </a:r>
            <a:endParaRPr lang="en-GB" dirty="0"/>
          </a:p>
        </p:txBody>
      </p:sp>
      <p:sp>
        <p:nvSpPr>
          <p:cNvPr id="4" name="TextBox 3"/>
          <p:cNvSpPr txBox="1"/>
          <p:nvPr/>
        </p:nvSpPr>
        <p:spPr>
          <a:xfrm>
            <a:off x="1380565" y="2537012"/>
            <a:ext cx="2447364" cy="369332"/>
          </a:xfrm>
          <a:prstGeom prst="rect">
            <a:avLst/>
          </a:prstGeom>
          <a:noFill/>
        </p:spPr>
        <p:txBody>
          <a:bodyPr wrap="square" rtlCol="0">
            <a:spAutoFit/>
          </a:bodyPr>
          <a:lstStyle/>
          <a:p>
            <a:endParaRPr lang="en-GB" dirty="0"/>
          </a:p>
        </p:txBody>
      </p:sp>
      <p:grpSp>
        <p:nvGrpSpPr>
          <p:cNvPr id="11" name="Group 10"/>
          <p:cNvGrpSpPr/>
          <p:nvPr/>
        </p:nvGrpSpPr>
        <p:grpSpPr>
          <a:xfrm>
            <a:off x="6850104" y="1871824"/>
            <a:ext cx="5103435" cy="4361111"/>
            <a:chOff x="5824541" y="1870878"/>
            <a:chExt cx="6071624" cy="4836928"/>
          </a:xfrm>
        </p:grpSpPr>
        <p:pic>
          <p:nvPicPr>
            <p:cNvPr id="5" name="Picture 4"/>
            <p:cNvPicPr>
              <a:picLocks noChangeAspect="1"/>
            </p:cNvPicPr>
            <p:nvPr/>
          </p:nvPicPr>
          <p:blipFill>
            <a:blip r:embed="rId2"/>
            <a:stretch>
              <a:fillRect/>
            </a:stretch>
          </p:blipFill>
          <p:spPr>
            <a:xfrm>
              <a:off x="5824541" y="1870878"/>
              <a:ext cx="3695980" cy="3866219"/>
            </a:xfrm>
            <a:prstGeom prst="rect">
              <a:avLst/>
            </a:prstGeom>
          </p:spPr>
        </p:pic>
        <p:pic>
          <p:nvPicPr>
            <p:cNvPr id="6" name="Picture 5"/>
            <p:cNvPicPr>
              <a:picLocks noChangeAspect="1"/>
            </p:cNvPicPr>
            <p:nvPr/>
          </p:nvPicPr>
          <p:blipFill>
            <a:blip r:embed="rId3"/>
            <a:stretch>
              <a:fillRect/>
            </a:stretch>
          </p:blipFill>
          <p:spPr>
            <a:xfrm>
              <a:off x="8849847" y="2993525"/>
              <a:ext cx="3046318" cy="3714281"/>
            </a:xfrm>
            <a:prstGeom prst="rect">
              <a:avLst/>
            </a:prstGeom>
          </p:spPr>
        </p:pic>
      </p:grpSp>
      <p:sp>
        <p:nvSpPr>
          <p:cNvPr id="7" name="TextBox 6"/>
          <p:cNvSpPr txBox="1"/>
          <p:nvPr/>
        </p:nvSpPr>
        <p:spPr>
          <a:xfrm>
            <a:off x="1228164" y="1952506"/>
            <a:ext cx="5011270" cy="830997"/>
          </a:xfrm>
          <a:prstGeom prst="rect">
            <a:avLst/>
          </a:prstGeom>
          <a:solidFill>
            <a:schemeClr val="accent2">
              <a:lumMod val="40000"/>
              <a:lumOff val="60000"/>
            </a:schemeClr>
          </a:solidFill>
        </p:spPr>
        <p:txBody>
          <a:bodyPr wrap="square" rtlCol="0">
            <a:spAutoFit/>
          </a:bodyPr>
          <a:lstStyle/>
          <a:p>
            <a:r>
              <a:rPr lang="en-GB" sz="2400" dirty="0" smtClean="0"/>
              <a:t>The Little </a:t>
            </a:r>
            <a:r>
              <a:rPr lang="en-GB" sz="2400" dirty="0" err="1" smtClean="0"/>
              <a:t>Wandle</a:t>
            </a:r>
            <a:r>
              <a:rPr lang="en-GB" sz="2400" dirty="0" smtClean="0"/>
              <a:t> Letters and Sounds progression is split into 5 phases</a:t>
            </a:r>
            <a:endParaRPr lang="en-GB" sz="2400" dirty="0"/>
          </a:p>
        </p:txBody>
      </p:sp>
      <p:sp>
        <p:nvSpPr>
          <p:cNvPr id="8" name="TextBox 7"/>
          <p:cNvSpPr txBox="1"/>
          <p:nvPr/>
        </p:nvSpPr>
        <p:spPr>
          <a:xfrm>
            <a:off x="1228164" y="2967693"/>
            <a:ext cx="5011270" cy="461665"/>
          </a:xfrm>
          <a:prstGeom prst="rect">
            <a:avLst/>
          </a:prstGeom>
          <a:solidFill>
            <a:schemeClr val="accent2">
              <a:lumMod val="20000"/>
              <a:lumOff val="80000"/>
            </a:schemeClr>
          </a:solidFill>
        </p:spPr>
        <p:txBody>
          <a:bodyPr wrap="square" rtlCol="0">
            <a:spAutoFit/>
          </a:bodyPr>
          <a:lstStyle/>
          <a:p>
            <a:r>
              <a:rPr lang="en-GB" sz="2400" dirty="0" smtClean="0"/>
              <a:t>Phase 1 is taught in pre-school</a:t>
            </a:r>
            <a:endParaRPr lang="en-GB" sz="2400" dirty="0"/>
          </a:p>
        </p:txBody>
      </p:sp>
      <p:sp>
        <p:nvSpPr>
          <p:cNvPr id="9" name="TextBox 8"/>
          <p:cNvSpPr txBox="1"/>
          <p:nvPr/>
        </p:nvSpPr>
        <p:spPr>
          <a:xfrm>
            <a:off x="1228164" y="3613548"/>
            <a:ext cx="5074024" cy="830997"/>
          </a:xfrm>
          <a:prstGeom prst="rect">
            <a:avLst/>
          </a:prstGeom>
          <a:solidFill>
            <a:schemeClr val="accent2">
              <a:lumMod val="40000"/>
              <a:lumOff val="60000"/>
            </a:schemeClr>
          </a:solidFill>
        </p:spPr>
        <p:txBody>
          <a:bodyPr wrap="square" rtlCol="0">
            <a:spAutoFit/>
          </a:bodyPr>
          <a:lstStyle/>
          <a:p>
            <a:r>
              <a:rPr lang="en-GB" sz="2400" dirty="0" smtClean="0"/>
              <a:t>Children should have completed phase 4 by the end of year R</a:t>
            </a:r>
            <a:endParaRPr lang="en-GB" sz="2400" dirty="0"/>
          </a:p>
        </p:txBody>
      </p:sp>
      <p:sp>
        <p:nvSpPr>
          <p:cNvPr id="10" name="TextBox 9"/>
          <p:cNvSpPr txBox="1"/>
          <p:nvPr/>
        </p:nvSpPr>
        <p:spPr>
          <a:xfrm>
            <a:off x="1228164" y="4628735"/>
            <a:ext cx="5074024" cy="1569660"/>
          </a:xfrm>
          <a:prstGeom prst="rect">
            <a:avLst/>
          </a:prstGeom>
          <a:solidFill>
            <a:schemeClr val="tx2">
              <a:lumMod val="20000"/>
              <a:lumOff val="80000"/>
            </a:schemeClr>
          </a:solidFill>
        </p:spPr>
        <p:txBody>
          <a:bodyPr wrap="square" rtlCol="0">
            <a:spAutoFit/>
          </a:bodyPr>
          <a:lstStyle/>
          <a:p>
            <a:r>
              <a:rPr lang="en-GB" sz="2400" dirty="0" smtClean="0"/>
              <a:t>Children should complete phase 5 by the end of year 1. At this point we expect them to be recognising words automatically and reading with fluency</a:t>
            </a:r>
            <a:endParaRPr lang="en-GB" sz="2400" dirty="0"/>
          </a:p>
        </p:txBody>
      </p:sp>
    </p:spTree>
    <p:extLst>
      <p:ext uri="{BB962C8B-B14F-4D97-AF65-F5344CB8AC3E}">
        <p14:creationId xmlns:p14="http://schemas.microsoft.com/office/powerpoint/2010/main" val="27235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session </a:t>
            </a:r>
            <a:endParaRPr lang="en-GB" dirty="0"/>
          </a:p>
        </p:txBody>
      </p:sp>
      <p:sp>
        <p:nvSpPr>
          <p:cNvPr id="3" name="Content Placeholder 2"/>
          <p:cNvSpPr>
            <a:spLocks noGrp="1"/>
          </p:cNvSpPr>
          <p:nvPr>
            <p:ph idx="1"/>
          </p:nvPr>
        </p:nvSpPr>
        <p:spPr>
          <a:xfrm>
            <a:off x="1097280" y="2177428"/>
            <a:ext cx="10058400" cy="3810996"/>
          </a:xfrm>
        </p:spPr>
        <p:txBody>
          <a:bodyPr>
            <a:normAutofit/>
          </a:bodyPr>
          <a:lstStyle/>
          <a:p>
            <a:pPr>
              <a:buFont typeface="Wingdings" panose="05000000000000000000" pitchFamily="2" charset="2"/>
              <a:buChar char="q"/>
            </a:pPr>
            <a:r>
              <a:rPr lang="en-GB" sz="3200" dirty="0"/>
              <a:t> </a:t>
            </a:r>
            <a:r>
              <a:rPr lang="en-GB" sz="3200" dirty="0" smtClean="0"/>
              <a:t>Ethos</a:t>
            </a:r>
          </a:p>
          <a:p>
            <a:pPr>
              <a:buFont typeface="Wingdings" panose="05000000000000000000" pitchFamily="2" charset="2"/>
              <a:buChar char="q"/>
            </a:pPr>
            <a:r>
              <a:rPr lang="en-GB" sz="3200" dirty="0" smtClean="0"/>
              <a:t> What is phonics? </a:t>
            </a:r>
          </a:p>
          <a:p>
            <a:pPr>
              <a:buFont typeface="Wingdings" panose="05000000000000000000" pitchFamily="2" charset="2"/>
              <a:buChar char="q"/>
            </a:pPr>
            <a:r>
              <a:rPr lang="en-GB" sz="3200" dirty="0" smtClean="0"/>
              <a:t> How we teach phonics at Oakridge- Little </a:t>
            </a:r>
            <a:r>
              <a:rPr lang="en-GB" sz="3200" dirty="0" err="1" smtClean="0"/>
              <a:t>Wandle</a:t>
            </a:r>
            <a:r>
              <a:rPr lang="en-GB" sz="3200" dirty="0" smtClean="0"/>
              <a:t> </a:t>
            </a:r>
          </a:p>
          <a:p>
            <a:pPr>
              <a:buFont typeface="Wingdings" panose="05000000000000000000" pitchFamily="2" charset="2"/>
              <a:buChar char="q"/>
            </a:pPr>
            <a:r>
              <a:rPr lang="en-GB" sz="3200" dirty="0" smtClean="0"/>
              <a:t> Reading for pleasure </a:t>
            </a:r>
          </a:p>
          <a:p>
            <a:pPr>
              <a:buFont typeface="Wingdings" panose="05000000000000000000" pitchFamily="2" charset="2"/>
              <a:buChar char="q"/>
            </a:pPr>
            <a:r>
              <a:rPr lang="en-GB" sz="3200" dirty="0" smtClean="0"/>
              <a:t> Reading at home </a:t>
            </a:r>
          </a:p>
          <a:p>
            <a:pPr>
              <a:buFont typeface="Wingdings" panose="05000000000000000000" pitchFamily="2" charset="2"/>
              <a:buChar char="q"/>
            </a:pPr>
            <a:r>
              <a:rPr lang="en-GB" sz="3200" dirty="0" smtClean="0"/>
              <a:t> Here to help!</a:t>
            </a:r>
            <a:endParaRPr lang="en-GB" sz="3200" dirty="0"/>
          </a:p>
        </p:txBody>
      </p:sp>
    </p:spTree>
    <p:extLst>
      <p:ext uri="{BB962C8B-B14F-4D97-AF65-F5344CB8AC3E}">
        <p14:creationId xmlns:p14="http://schemas.microsoft.com/office/powerpoint/2010/main" val="286911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screening</a:t>
            </a:r>
            <a:endParaRPr lang="en-GB" dirty="0"/>
          </a:p>
        </p:txBody>
      </p:sp>
      <p:sp>
        <p:nvSpPr>
          <p:cNvPr id="4" name="TextBox 3"/>
          <p:cNvSpPr txBox="1"/>
          <p:nvPr/>
        </p:nvSpPr>
        <p:spPr>
          <a:xfrm>
            <a:off x="1097280" y="3899648"/>
            <a:ext cx="2915326" cy="1815882"/>
          </a:xfrm>
          <a:prstGeom prst="rect">
            <a:avLst/>
          </a:prstGeom>
          <a:solidFill>
            <a:schemeClr val="accent2">
              <a:lumMod val="20000"/>
              <a:lumOff val="80000"/>
            </a:schemeClr>
          </a:solidFill>
        </p:spPr>
        <p:txBody>
          <a:bodyPr wrap="square" rtlCol="0">
            <a:spAutoFit/>
          </a:bodyPr>
          <a:lstStyle/>
          <a:p>
            <a:pPr algn="ctr"/>
            <a:r>
              <a:rPr lang="en-GB" sz="2800" dirty="0" smtClean="0"/>
              <a:t>The phonics screening test is a government requirement</a:t>
            </a:r>
            <a:endParaRPr lang="en-GB" sz="2800" dirty="0"/>
          </a:p>
        </p:txBody>
      </p:sp>
      <p:sp>
        <p:nvSpPr>
          <p:cNvPr id="5" name="TextBox 4"/>
          <p:cNvSpPr txBox="1"/>
          <p:nvPr/>
        </p:nvSpPr>
        <p:spPr>
          <a:xfrm>
            <a:off x="4276166" y="3468761"/>
            <a:ext cx="3307977" cy="2246769"/>
          </a:xfrm>
          <a:prstGeom prst="rect">
            <a:avLst/>
          </a:prstGeom>
          <a:solidFill>
            <a:schemeClr val="accent2">
              <a:lumMod val="40000"/>
              <a:lumOff val="60000"/>
            </a:schemeClr>
          </a:solidFill>
        </p:spPr>
        <p:txBody>
          <a:bodyPr wrap="square" rtlCol="0">
            <a:spAutoFit/>
          </a:bodyPr>
          <a:lstStyle/>
          <a:p>
            <a:pPr algn="ctr"/>
            <a:r>
              <a:rPr lang="en-GB" sz="2800" dirty="0" smtClean="0"/>
              <a:t>It takes place at the end of Year 1 when the children should have completed the phonics programme</a:t>
            </a:r>
            <a:endParaRPr lang="en-GB" sz="2800" dirty="0"/>
          </a:p>
        </p:txBody>
      </p:sp>
      <p:sp>
        <p:nvSpPr>
          <p:cNvPr id="6" name="TextBox 5"/>
          <p:cNvSpPr txBox="1"/>
          <p:nvPr/>
        </p:nvSpPr>
        <p:spPr>
          <a:xfrm>
            <a:off x="7847703" y="3482738"/>
            <a:ext cx="3307977" cy="2677656"/>
          </a:xfrm>
          <a:prstGeom prst="rect">
            <a:avLst/>
          </a:prstGeom>
          <a:solidFill>
            <a:schemeClr val="accent2">
              <a:lumMod val="60000"/>
              <a:lumOff val="40000"/>
            </a:schemeClr>
          </a:solidFill>
        </p:spPr>
        <p:txBody>
          <a:bodyPr wrap="square" rtlCol="0">
            <a:spAutoFit/>
          </a:bodyPr>
          <a:lstStyle/>
          <a:p>
            <a:pPr algn="ctr"/>
            <a:r>
              <a:rPr lang="en-GB" sz="2800" dirty="0" smtClean="0"/>
              <a:t>Any children who do not pass the phonics screening will receive additional support with their phonics in year 2</a:t>
            </a:r>
            <a:endParaRPr lang="en-GB" sz="2800" dirty="0"/>
          </a:p>
        </p:txBody>
      </p:sp>
      <p:pic>
        <p:nvPicPr>
          <p:cNvPr id="17410" name="Picture 2" descr="Complete Icon Png #370111 - Free Icons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886" y="2268337"/>
            <a:ext cx="976887" cy="976887"/>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black and white stocks - Clip Art Library"/>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587508" y="1823040"/>
            <a:ext cx="1637637" cy="162484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399409" y="1853118"/>
            <a:ext cx="2761130" cy="1930772"/>
            <a:chOff x="1399409" y="1853118"/>
            <a:chExt cx="2761130" cy="1930772"/>
          </a:xfrm>
        </p:grpSpPr>
        <p:pic>
          <p:nvPicPr>
            <p:cNvPr id="17412" name="Picture 4" descr="Phonics Screening Check - PhonicsBloom.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409" y="1853118"/>
              <a:ext cx="1364412" cy="1930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ov Crown-Bk – Northern Housing Awards"/>
            <p:cNvPicPr>
              <a:picLocks noChangeAspect="1" noChangeArrowheads="1"/>
            </p:cNvPicPr>
            <p:nvPr/>
          </p:nvPicPr>
          <p:blipFill>
            <a:blip r:embed="rId5">
              <a:clrChange>
                <a:clrFrom>
                  <a:srgbClr val="F5F4F4"/>
                </a:clrFrom>
                <a:clrTo>
                  <a:srgbClr val="F5F4F4">
                    <a:alpha val="0"/>
                  </a:srgbClr>
                </a:clrTo>
              </a:clrChange>
              <a:extLst>
                <a:ext uri="{28A0092B-C50C-407E-A947-70E740481C1C}">
                  <a14:useLocalDpi xmlns:a14="http://schemas.microsoft.com/office/drawing/2010/main" val="0"/>
                </a:ext>
              </a:extLst>
            </a:blip>
            <a:srcRect/>
            <a:stretch>
              <a:fillRect/>
            </a:stretch>
          </p:blipFill>
          <p:spPr bwMode="auto">
            <a:xfrm>
              <a:off x="2299795" y="2768926"/>
              <a:ext cx="1860744" cy="976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09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410"/>
                                        </p:tgtEl>
                                        <p:attrNameLst>
                                          <p:attrName>style.visibility</p:attrName>
                                        </p:attrNameLst>
                                      </p:cBhvr>
                                      <p:to>
                                        <p:strVal val="visible"/>
                                      </p:to>
                                    </p:set>
                                    <p:animEffect transition="in" filter="wipe(down)">
                                      <p:cBhvr>
                                        <p:cTn id="20" dur="500"/>
                                        <p:tgtEl>
                                          <p:spTgt spid="174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414"/>
                                        </p:tgtEl>
                                        <p:attrNameLst>
                                          <p:attrName>style.visibility</p:attrName>
                                        </p:attrNameLst>
                                      </p:cBhvr>
                                      <p:to>
                                        <p:strVal val="visible"/>
                                      </p:to>
                                    </p:set>
                                    <p:animEffect transition="in" filter="wipe(down)">
                                      <p:cBhvr>
                                        <p:cTn id="28" dur="500"/>
                                        <p:tgtEl>
                                          <p:spTgt spid="174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for pleasure</a:t>
            </a:r>
            <a:endParaRPr lang="en-GB" dirty="0"/>
          </a:p>
        </p:txBody>
      </p:sp>
      <p:sp>
        <p:nvSpPr>
          <p:cNvPr id="4" name="TextBox 3"/>
          <p:cNvSpPr txBox="1"/>
          <p:nvPr/>
        </p:nvSpPr>
        <p:spPr>
          <a:xfrm>
            <a:off x="792480" y="2019857"/>
            <a:ext cx="5133191" cy="4031873"/>
          </a:xfrm>
          <a:prstGeom prst="rect">
            <a:avLst/>
          </a:prstGeom>
          <a:solidFill>
            <a:schemeClr val="accent2">
              <a:lumMod val="60000"/>
              <a:lumOff val="40000"/>
            </a:schemeClr>
          </a:solidFill>
        </p:spPr>
        <p:txBody>
          <a:bodyPr wrap="square" rtlCol="0">
            <a:spAutoFit/>
          </a:bodyPr>
          <a:lstStyle/>
          <a:p>
            <a:pPr algn="ctr"/>
            <a:r>
              <a:rPr lang="en-GB" sz="3200" dirty="0" smtClean="0"/>
              <a:t>It’s very important that while children are learning to read, they still have plenty of opportunities to share and listen to a range of quality books and stories that promote reading for pleasure.</a:t>
            </a:r>
            <a:endParaRPr lang="en-GB" sz="3200" dirty="0"/>
          </a:p>
        </p:txBody>
      </p:sp>
      <p:pic>
        <p:nvPicPr>
          <p:cNvPr id="11268" name="Picture 4" descr="The simplest way to make sure that we raise literate children is to teach  them to"/>
          <p:cNvPicPr>
            <a:picLocks noChangeAspect="1" noChangeArrowheads="1"/>
          </p:cNvPicPr>
          <p:nvPr/>
        </p:nvPicPr>
        <p:blipFill rotWithShape="1">
          <a:blip r:embed="rId2">
            <a:extLst>
              <a:ext uri="{28A0092B-C50C-407E-A947-70E740481C1C}">
                <a14:useLocalDpi xmlns:a14="http://schemas.microsoft.com/office/drawing/2010/main" val="0"/>
              </a:ext>
            </a:extLst>
          </a:blip>
          <a:srcRect t="5027" b="5615"/>
          <a:stretch/>
        </p:blipFill>
        <p:spPr bwMode="auto">
          <a:xfrm>
            <a:off x="6888480" y="2227311"/>
            <a:ext cx="3878132" cy="3465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3873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animEffect transition="in" filter="fade">
                                      <p:cBhvr>
                                        <p:cTn id="19" dur="1000"/>
                                        <p:tgtEl>
                                          <p:spTgt spid="11268"/>
                                        </p:tgtEl>
                                      </p:cBhvr>
                                    </p:animEffect>
                                    <p:anim calcmode="lin" valueType="num">
                                      <p:cBhvr>
                                        <p:cTn id="20" dur="1000" fill="hold"/>
                                        <p:tgtEl>
                                          <p:spTgt spid="11268"/>
                                        </p:tgtEl>
                                        <p:attrNameLst>
                                          <p:attrName>ppt_x</p:attrName>
                                        </p:attrNameLst>
                                      </p:cBhvr>
                                      <p:tavLst>
                                        <p:tav tm="0">
                                          <p:val>
                                            <p:strVal val="#ppt_x"/>
                                          </p:val>
                                        </p:tav>
                                        <p:tav tm="100000">
                                          <p:val>
                                            <p:strVal val="#ppt_x"/>
                                          </p:val>
                                        </p:tav>
                                      </p:tavLst>
                                    </p:anim>
                                    <p:anim calcmode="lin" valueType="num">
                                      <p:cBhvr>
                                        <p:cTn id="21"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418" y="281593"/>
            <a:ext cx="10058400" cy="1450757"/>
          </a:xfrm>
        </p:spPr>
        <p:txBody>
          <a:bodyPr/>
          <a:lstStyle/>
          <a:p>
            <a:r>
              <a:rPr lang="en-GB" dirty="0" smtClean="0"/>
              <a:t>Promoting reading for pleasure</a:t>
            </a:r>
            <a:endParaRPr lang="en-GB" dirty="0"/>
          </a:p>
        </p:txBody>
      </p:sp>
      <p:sp>
        <p:nvSpPr>
          <p:cNvPr id="4" name="TextBox 3"/>
          <p:cNvSpPr txBox="1"/>
          <p:nvPr/>
        </p:nvSpPr>
        <p:spPr>
          <a:xfrm>
            <a:off x="432996" y="4037497"/>
            <a:ext cx="3001383" cy="1815882"/>
          </a:xfrm>
          <a:prstGeom prst="rect">
            <a:avLst/>
          </a:prstGeom>
          <a:solidFill>
            <a:schemeClr val="accent3">
              <a:lumMod val="20000"/>
              <a:lumOff val="80000"/>
            </a:schemeClr>
          </a:solidFill>
        </p:spPr>
        <p:txBody>
          <a:bodyPr wrap="square" rtlCol="0">
            <a:spAutoFit/>
          </a:bodyPr>
          <a:lstStyle/>
          <a:p>
            <a:pPr algn="ctr"/>
            <a:r>
              <a:rPr lang="en-GB" sz="2800" dirty="0" smtClean="0"/>
              <a:t>Enticing classroom libraries with plenty of current quality texts</a:t>
            </a:r>
            <a:endParaRPr lang="en-GB" sz="2800" dirty="0"/>
          </a:p>
        </p:txBody>
      </p:sp>
      <p:sp>
        <p:nvSpPr>
          <p:cNvPr id="5" name="TextBox 4"/>
          <p:cNvSpPr txBox="1"/>
          <p:nvPr/>
        </p:nvSpPr>
        <p:spPr>
          <a:xfrm>
            <a:off x="3643257" y="3606610"/>
            <a:ext cx="3994672" cy="2246769"/>
          </a:xfrm>
          <a:prstGeom prst="rect">
            <a:avLst/>
          </a:prstGeom>
          <a:solidFill>
            <a:schemeClr val="accent3">
              <a:lumMod val="40000"/>
              <a:lumOff val="60000"/>
            </a:schemeClr>
          </a:solidFill>
        </p:spPr>
        <p:txBody>
          <a:bodyPr wrap="square" rtlCol="0">
            <a:spAutoFit/>
          </a:bodyPr>
          <a:lstStyle/>
          <a:p>
            <a:pPr algn="ctr"/>
            <a:r>
              <a:rPr lang="en-GB" sz="2800" dirty="0" smtClean="0"/>
              <a:t>A reading spine for each year group that ensures children will hear a diverse range of fiction and non-fiction texts</a:t>
            </a:r>
            <a:endParaRPr lang="en-GB" sz="2800" dirty="0"/>
          </a:p>
        </p:txBody>
      </p:sp>
      <p:sp>
        <p:nvSpPr>
          <p:cNvPr id="6" name="TextBox 5"/>
          <p:cNvSpPr txBox="1"/>
          <p:nvPr/>
        </p:nvSpPr>
        <p:spPr>
          <a:xfrm>
            <a:off x="8055685" y="4475613"/>
            <a:ext cx="3815379" cy="1384995"/>
          </a:xfrm>
          <a:prstGeom prst="rect">
            <a:avLst/>
          </a:prstGeom>
          <a:solidFill>
            <a:schemeClr val="accent3">
              <a:lumMod val="60000"/>
              <a:lumOff val="40000"/>
            </a:schemeClr>
          </a:solidFill>
        </p:spPr>
        <p:txBody>
          <a:bodyPr wrap="square" rtlCol="0">
            <a:spAutoFit/>
          </a:bodyPr>
          <a:lstStyle/>
          <a:p>
            <a:pPr algn="ctr"/>
            <a:r>
              <a:rPr lang="en-GB" sz="2800" dirty="0" smtClean="0"/>
              <a:t>An English curriculum based on quality texts that inspire writing</a:t>
            </a:r>
            <a:endParaRPr lang="en-GB" sz="2800" dirty="0"/>
          </a:p>
        </p:txBody>
      </p:sp>
      <p:pic>
        <p:nvPicPr>
          <p:cNvPr id="7" name="Picture 4" descr="Custom PRINT – Ideal Bookshelf"/>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829"/>
          <a:stretch/>
        </p:blipFill>
        <p:spPr bwMode="auto">
          <a:xfrm>
            <a:off x="4441464" y="2088776"/>
            <a:ext cx="2398257" cy="159571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Supertato : Hendra, Sue, Linnet, Paul: Amazon.co.uk: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915" y="3200349"/>
            <a:ext cx="1178889" cy="118057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erkat Mail : Gravett, Emily: Amazon.co.uk: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957" y="3200349"/>
            <a:ext cx="1450483" cy="1157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attachments.office.net/owa/H.CRYER%40oakridge-jun.hants.sch.uk/service.svc/s/GetAttachmentThumbnail?id=AQMkAGVmYzU4N2NiLTljMjQtNGYzNy1hZTljLTkxMDZkNzA1MmIxYgBGAAADUXfQG7%2F%2BwEaLCAVcKYA7HgcApGeMGwByqUmgniKTAuW%2BJAAAAgEMAAAApGeMGwByqUmgniKTAuW%2BJAAGPtKuOQAAAAESABAAAcNrkm5ZBk%2B9hwb5nsg4Dw%3D%3D&amp;thumbnailType=2&amp;token=eyJhbGciOiJSUzI1NiIsImtpZCI6IjMwODE3OUNFNUY0QjUyRTc4QjJEQjg5NjZCQUY0RUNDMzcyN0FFRUUiLCJ0eXAiOiJKV1QiLCJ4NXQiOiJNSUY1emw5TFV1ZUxMYmlXYTY5T3pEY25ydTQifQ.eyJvcmlnaW4iOiJodHRwczovL291dGxvb2sub2ZmaWNlLmNvbSIsInVjIjoiOWJjNWYzZGViZmFlNDA3ZjlmODExYjUzYTM2OTdhYjEiLCJzaWduaW5fc3RhdGUiOiJbXCJrbXNpXCJdIiwidmVyIjoiRXhjaGFuZ2UuQ2FsbGJhY2suVjEiLCJhcHBjdHhzZW5kZXIiOiJPd2FEb3dubG9hZEBiZDZmOGY5OS0yZmFlLTRlYjItODM2Yi05YmYyY2E3ZmQyZDQiLCJpc3NyaW5nIjoiV1ciLCJhcHBjdHgiOiJ7XCJtc2V4Y2hwcm90XCI6XCJvd2FcIixcInB1aWRcIjpcIjExNTM4MzYyOTYzNTgwNzU2NTNcIixcInNjb3BlXCI6XCJPd2FEb3dubG9hZFwiLFwib2lkXCI6XCI5ZDRhMjJlMi0zMWVjLTQxZDgtYWFiYi1mNmFjNmUxZGY1NjBcIixcInByaW1hcnlzaWRcIjpcIlMtMS01LTIxLTM2OTUzMzQxOTQtMTQ2NDQ4NTUzMy0xNDMwNzI4NDgxLTM1ODkwNzdcIn0iLCJuYmYiOjE2MzIwMDM4ODgsImV4cCI6MTYzMjAwNDQ4OCwiaXNzIjoiMDAwMDAwMDItMDAwMC0wZmYxLWNlMDAtMDAwMDAwMDAwMDAwQGJkNmY4Zjk5LTJmYWUtNGViMi04MzZiLTliZjJjYTdmZDJkNCIsImF1ZCI6IjAwMDAwMDAyLTAwMDAtMGZmMS1jZTAwLTAwMDAwMDAwMDAwMC9hdHRhY2htZW50cy5vZmZpY2UubmV0QGJkNmY4Zjk5LTJmYWUtNGViMi04MzZiLTliZjJjYTdmZDJkNCIsImhhcHAiOiJvd2EifQ.SRMDPV9Ej2MaZir9SqC2eAU7GhErCRAUYh_LFn6Pa8mUHw97G3NqtDhOnBGwFYg9NCFSy1tXfMXl2oNM13Lw4a849urSTr4fppfJ1UjlOAFwEvIfR12PIkK4rCd1PDa6wvG7190X5ZWIK-KMsJPvuwxSaju2LX7R-BRkteSsnib7wvnrzgIzQn3bCsHkIUm3vd8Rce0QSujkOt6oqDnkaP5tvJMc43qbVRQ1d6T9F6Xz9JkFNoJVpIo7MYbWfggj0_lNpG4_JmazFu4RCdY5PLmjk5KApq-s6ln6j_W_zlauO98gLISWrWZSCQvDVnTQxjQ1eJGUU8Taid2D4jQIXA&amp;X-OWA-CANARY=2Xvqt0XC7EuEzv9gb592DKDI9DzzetkYvgc5nZw958zJqhmSTBzb5CcKzu0Bry42B_UaMkXz5TA.&amp;owa=outlook.office.com&amp;scriptVer=20210906004.07&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866" y="2088776"/>
            <a:ext cx="2378635" cy="178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7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292"/>
                                        </p:tgtEl>
                                        <p:attrNameLst>
                                          <p:attrName>style.visibility</p:attrName>
                                        </p:attrNameLst>
                                      </p:cBhvr>
                                      <p:to>
                                        <p:strVal val="visible"/>
                                      </p:to>
                                    </p:set>
                                    <p:anim calcmode="lin" valueType="num">
                                      <p:cBhvr>
                                        <p:cTn id="32" dur="500" fill="hold"/>
                                        <p:tgtEl>
                                          <p:spTgt spid="12292"/>
                                        </p:tgtEl>
                                        <p:attrNameLst>
                                          <p:attrName>ppt_w</p:attrName>
                                        </p:attrNameLst>
                                      </p:cBhvr>
                                      <p:tavLst>
                                        <p:tav tm="0">
                                          <p:val>
                                            <p:fltVal val="0"/>
                                          </p:val>
                                        </p:tav>
                                        <p:tav tm="100000">
                                          <p:val>
                                            <p:strVal val="#ppt_w"/>
                                          </p:val>
                                        </p:tav>
                                      </p:tavLst>
                                    </p:anim>
                                    <p:anim calcmode="lin" valueType="num">
                                      <p:cBhvr>
                                        <p:cTn id="33" dur="500" fill="hold"/>
                                        <p:tgtEl>
                                          <p:spTgt spid="12292"/>
                                        </p:tgtEl>
                                        <p:attrNameLst>
                                          <p:attrName>ppt_h</p:attrName>
                                        </p:attrNameLst>
                                      </p:cBhvr>
                                      <p:tavLst>
                                        <p:tav tm="0">
                                          <p:val>
                                            <p:fltVal val="0"/>
                                          </p:val>
                                        </p:tav>
                                        <p:tav tm="100000">
                                          <p:val>
                                            <p:strVal val="#ppt_h"/>
                                          </p:val>
                                        </p:tav>
                                      </p:tavLst>
                                    </p:anim>
                                    <p:animEffect transition="in" filter="fade">
                                      <p:cBhvr>
                                        <p:cTn id="34" dur="500"/>
                                        <p:tgtEl>
                                          <p:spTgt spid="12292"/>
                                        </p:tgtEl>
                                      </p:cBhvr>
                                    </p:animEffect>
                                  </p:childTnLst>
                                </p:cTn>
                              </p:par>
                              <p:par>
                                <p:cTn id="35" presetID="53" presetClass="entr" presetSubtype="16" fill="hold" nodeType="withEffect">
                                  <p:stCondLst>
                                    <p:cond delay="0"/>
                                  </p:stCondLst>
                                  <p:childTnLst>
                                    <p:set>
                                      <p:cBhvr>
                                        <p:cTn id="36" dur="1" fill="hold">
                                          <p:stCondLst>
                                            <p:cond delay="0"/>
                                          </p:stCondLst>
                                        </p:cTn>
                                        <p:tgtEl>
                                          <p:spTgt spid="12290"/>
                                        </p:tgtEl>
                                        <p:attrNameLst>
                                          <p:attrName>style.visibility</p:attrName>
                                        </p:attrNameLst>
                                      </p:cBhvr>
                                      <p:to>
                                        <p:strVal val="visible"/>
                                      </p:to>
                                    </p:set>
                                    <p:anim calcmode="lin" valueType="num">
                                      <p:cBhvr>
                                        <p:cTn id="37" dur="500" fill="hold"/>
                                        <p:tgtEl>
                                          <p:spTgt spid="12290"/>
                                        </p:tgtEl>
                                        <p:attrNameLst>
                                          <p:attrName>ppt_w</p:attrName>
                                        </p:attrNameLst>
                                      </p:cBhvr>
                                      <p:tavLst>
                                        <p:tav tm="0">
                                          <p:val>
                                            <p:fltVal val="0"/>
                                          </p:val>
                                        </p:tav>
                                        <p:tav tm="100000">
                                          <p:val>
                                            <p:strVal val="#ppt_w"/>
                                          </p:val>
                                        </p:tav>
                                      </p:tavLst>
                                    </p:anim>
                                    <p:anim calcmode="lin" valueType="num">
                                      <p:cBhvr>
                                        <p:cTn id="38" dur="500" fill="hold"/>
                                        <p:tgtEl>
                                          <p:spTgt spid="12290"/>
                                        </p:tgtEl>
                                        <p:attrNameLst>
                                          <p:attrName>ppt_h</p:attrName>
                                        </p:attrNameLst>
                                      </p:cBhvr>
                                      <p:tavLst>
                                        <p:tav tm="0">
                                          <p:val>
                                            <p:fltVal val="0"/>
                                          </p:val>
                                        </p:tav>
                                        <p:tav tm="100000">
                                          <p:val>
                                            <p:strVal val="#ppt_h"/>
                                          </p:val>
                                        </p:tav>
                                      </p:tavLst>
                                    </p:anim>
                                    <p:animEffect transition="in" filter="fade">
                                      <p:cBhvr>
                                        <p:cTn id="39" dur="500"/>
                                        <p:tgtEl>
                                          <p:spTgt spid="1229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9477" y="301565"/>
            <a:ext cx="10058400" cy="1450757"/>
          </a:xfrm>
        </p:spPr>
        <p:txBody>
          <a:bodyPr/>
          <a:lstStyle/>
          <a:p>
            <a:r>
              <a:rPr lang="en-GB" dirty="0" smtClean="0"/>
              <a:t>Reading at home</a:t>
            </a:r>
            <a:endParaRPr lang="en-GB" dirty="0"/>
          </a:p>
        </p:txBody>
      </p:sp>
      <p:pic>
        <p:nvPicPr>
          <p:cNvPr id="4" name="Picture 3"/>
          <p:cNvPicPr>
            <a:picLocks noChangeAspect="1"/>
          </p:cNvPicPr>
          <p:nvPr/>
        </p:nvPicPr>
        <p:blipFill>
          <a:blip r:embed="rId2"/>
          <a:stretch>
            <a:fillRect/>
          </a:stretch>
        </p:blipFill>
        <p:spPr>
          <a:xfrm>
            <a:off x="8211879" y="878541"/>
            <a:ext cx="3729107" cy="5321242"/>
          </a:xfrm>
          <a:prstGeom prst="rect">
            <a:avLst/>
          </a:prstGeom>
        </p:spPr>
      </p:pic>
      <p:sp>
        <p:nvSpPr>
          <p:cNvPr id="5" name="TextBox 4"/>
          <p:cNvSpPr txBox="1"/>
          <p:nvPr/>
        </p:nvSpPr>
        <p:spPr>
          <a:xfrm>
            <a:off x="806600" y="2049674"/>
            <a:ext cx="2698376" cy="1815882"/>
          </a:xfrm>
          <a:prstGeom prst="rect">
            <a:avLst/>
          </a:prstGeom>
          <a:solidFill>
            <a:schemeClr val="tx2">
              <a:lumMod val="20000"/>
              <a:lumOff val="80000"/>
            </a:schemeClr>
          </a:solidFill>
        </p:spPr>
        <p:txBody>
          <a:bodyPr wrap="square" rtlCol="0">
            <a:spAutoFit/>
          </a:bodyPr>
          <a:lstStyle/>
          <a:p>
            <a:pPr algn="ctr"/>
            <a:r>
              <a:rPr lang="en-GB" sz="2800" dirty="0" smtClean="0"/>
              <a:t>Encouraging your children to read at home is really important.</a:t>
            </a:r>
            <a:endParaRPr lang="en-GB" sz="2800" dirty="0"/>
          </a:p>
        </p:txBody>
      </p:sp>
      <p:sp>
        <p:nvSpPr>
          <p:cNvPr id="7" name="TextBox 6"/>
          <p:cNvSpPr txBox="1"/>
          <p:nvPr/>
        </p:nvSpPr>
        <p:spPr>
          <a:xfrm>
            <a:off x="4858647" y="2049674"/>
            <a:ext cx="2698376" cy="954107"/>
          </a:xfrm>
          <a:prstGeom prst="rect">
            <a:avLst/>
          </a:prstGeom>
          <a:solidFill>
            <a:schemeClr val="tx2">
              <a:lumMod val="40000"/>
              <a:lumOff val="60000"/>
            </a:schemeClr>
          </a:solidFill>
        </p:spPr>
        <p:txBody>
          <a:bodyPr wrap="square" rtlCol="0">
            <a:spAutoFit/>
          </a:bodyPr>
          <a:lstStyle/>
          <a:p>
            <a:pPr algn="ctr"/>
            <a:r>
              <a:rPr lang="en-GB" sz="2800" dirty="0" smtClean="0"/>
              <a:t>Share and enjoy books together.</a:t>
            </a:r>
          </a:p>
        </p:txBody>
      </p:sp>
      <p:sp>
        <p:nvSpPr>
          <p:cNvPr id="8" name="TextBox 7"/>
          <p:cNvSpPr txBox="1"/>
          <p:nvPr/>
        </p:nvSpPr>
        <p:spPr>
          <a:xfrm>
            <a:off x="529009" y="4177870"/>
            <a:ext cx="2698376" cy="1815882"/>
          </a:xfrm>
          <a:prstGeom prst="rect">
            <a:avLst/>
          </a:prstGeom>
          <a:solidFill>
            <a:schemeClr val="tx2">
              <a:lumMod val="60000"/>
              <a:lumOff val="40000"/>
            </a:schemeClr>
          </a:solidFill>
        </p:spPr>
        <p:txBody>
          <a:bodyPr wrap="square" rtlCol="0">
            <a:spAutoFit/>
          </a:bodyPr>
          <a:lstStyle/>
          <a:p>
            <a:pPr algn="ctr"/>
            <a:r>
              <a:rPr lang="en-GB" sz="2800" dirty="0" smtClean="0"/>
              <a:t>Develop positive reading habits and routines like bedtime stories.</a:t>
            </a:r>
            <a:endParaRPr lang="en-GB" sz="2800" dirty="0"/>
          </a:p>
        </p:txBody>
      </p:sp>
      <p:sp>
        <p:nvSpPr>
          <p:cNvPr id="9" name="TextBox 8"/>
          <p:cNvSpPr txBox="1"/>
          <p:nvPr/>
        </p:nvSpPr>
        <p:spPr>
          <a:xfrm>
            <a:off x="5186075" y="3406905"/>
            <a:ext cx="2698376" cy="2677656"/>
          </a:xfrm>
          <a:prstGeom prst="rect">
            <a:avLst/>
          </a:prstGeom>
          <a:solidFill>
            <a:schemeClr val="tx2">
              <a:lumMod val="20000"/>
              <a:lumOff val="80000"/>
            </a:schemeClr>
          </a:solidFill>
        </p:spPr>
        <p:txBody>
          <a:bodyPr wrap="square" rtlCol="0">
            <a:spAutoFit/>
          </a:bodyPr>
          <a:lstStyle/>
          <a:p>
            <a:pPr algn="ctr"/>
            <a:r>
              <a:rPr lang="en-GB" sz="2800" dirty="0" smtClean="0"/>
              <a:t>We appreciate you recording your child’s home reading in their reading diary.</a:t>
            </a:r>
            <a:endParaRPr lang="en-GB" sz="2800" dirty="0"/>
          </a:p>
        </p:txBody>
      </p:sp>
      <p:pic>
        <p:nvPicPr>
          <p:cNvPr id="15362" name="Picture 2" descr="2,488 Family Reading Together Illustrations &amp;amp; Clip Art - iSto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7385" y="4460260"/>
            <a:ext cx="1864894" cy="186489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ree Black House Cliparts, Download Free Black House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403" y="827650"/>
            <a:ext cx="1093360" cy="909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15362"/>
                                        </p:tgtEl>
                                        <p:attrNameLst>
                                          <p:attrName>style.visibility</p:attrName>
                                        </p:attrNameLst>
                                      </p:cBhvr>
                                      <p:to>
                                        <p:strVal val="visible"/>
                                      </p:to>
                                    </p:set>
                                    <p:animEffect transition="in" filter="fade">
                                      <p:cBhvr>
                                        <p:cTn id="30" dur="500"/>
                                        <p:tgtEl>
                                          <p:spTgt spid="1536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Home</a:t>
            </a:r>
            <a:endParaRPr lang="en-GB" dirty="0"/>
          </a:p>
        </p:txBody>
      </p:sp>
      <p:sp>
        <p:nvSpPr>
          <p:cNvPr id="4" name="TextBox 3"/>
          <p:cNvSpPr txBox="1"/>
          <p:nvPr/>
        </p:nvSpPr>
        <p:spPr>
          <a:xfrm>
            <a:off x="4544878" y="2140508"/>
            <a:ext cx="2698376" cy="1384995"/>
          </a:xfrm>
          <a:prstGeom prst="rect">
            <a:avLst/>
          </a:prstGeom>
          <a:solidFill>
            <a:schemeClr val="tx2">
              <a:lumMod val="20000"/>
              <a:lumOff val="80000"/>
            </a:schemeClr>
          </a:solidFill>
        </p:spPr>
        <p:txBody>
          <a:bodyPr wrap="square" rtlCol="0">
            <a:spAutoFit/>
          </a:bodyPr>
          <a:lstStyle/>
          <a:p>
            <a:pPr algn="ctr"/>
            <a:r>
              <a:rPr lang="en-GB" sz="2800" b="1" dirty="0" smtClean="0"/>
              <a:t>2</a:t>
            </a:r>
            <a:r>
              <a:rPr lang="en-GB" sz="2800" dirty="0" smtClean="0"/>
              <a:t> types of book your children can read at home:</a:t>
            </a:r>
            <a:endParaRPr lang="en-GB" sz="2800" dirty="0"/>
          </a:p>
        </p:txBody>
      </p:sp>
      <p:sp>
        <p:nvSpPr>
          <p:cNvPr id="5" name="TextBox 4"/>
          <p:cNvSpPr txBox="1"/>
          <p:nvPr/>
        </p:nvSpPr>
        <p:spPr>
          <a:xfrm>
            <a:off x="1659207" y="4292562"/>
            <a:ext cx="2698376" cy="954107"/>
          </a:xfrm>
          <a:prstGeom prst="rect">
            <a:avLst/>
          </a:prstGeom>
          <a:solidFill>
            <a:srgbClr val="00B0F0"/>
          </a:solidFill>
        </p:spPr>
        <p:txBody>
          <a:bodyPr wrap="square" rtlCol="0">
            <a:spAutoFit/>
          </a:bodyPr>
          <a:lstStyle/>
          <a:p>
            <a:pPr algn="ctr"/>
            <a:r>
              <a:rPr lang="en-GB" sz="2800" dirty="0"/>
              <a:t>A</a:t>
            </a:r>
            <a:r>
              <a:rPr lang="en-GB" sz="2800" dirty="0" smtClean="0"/>
              <a:t> reading </a:t>
            </a:r>
            <a:r>
              <a:rPr lang="en-GB" sz="2800" b="1" dirty="0" smtClean="0"/>
              <a:t>practice </a:t>
            </a:r>
            <a:r>
              <a:rPr lang="en-GB" sz="2800" dirty="0" smtClean="0"/>
              <a:t>book</a:t>
            </a:r>
            <a:endParaRPr lang="en-GB" sz="2800" dirty="0"/>
          </a:p>
        </p:txBody>
      </p:sp>
      <p:sp>
        <p:nvSpPr>
          <p:cNvPr id="6" name="TextBox 5"/>
          <p:cNvSpPr txBox="1"/>
          <p:nvPr/>
        </p:nvSpPr>
        <p:spPr>
          <a:xfrm>
            <a:off x="7243254" y="4292562"/>
            <a:ext cx="2698376" cy="954107"/>
          </a:xfrm>
          <a:prstGeom prst="rect">
            <a:avLst/>
          </a:prstGeom>
          <a:solidFill>
            <a:srgbClr val="FFFF00"/>
          </a:solidFill>
        </p:spPr>
        <p:txBody>
          <a:bodyPr wrap="square" rtlCol="0">
            <a:spAutoFit/>
          </a:bodyPr>
          <a:lstStyle/>
          <a:p>
            <a:pPr algn="ctr"/>
            <a:r>
              <a:rPr lang="en-GB" sz="2800" dirty="0"/>
              <a:t>A</a:t>
            </a:r>
            <a:r>
              <a:rPr lang="en-GB" sz="2800" dirty="0" smtClean="0"/>
              <a:t> </a:t>
            </a:r>
            <a:r>
              <a:rPr lang="en-GB" sz="2800" b="1" dirty="0" smtClean="0"/>
              <a:t>reading for pleasure </a:t>
            </a:r>
            <a:r>
              <a:rPr lang="en-GB" sz="2800" dirty="0" smtClean="0"/>
              <a:t>book</a:t>
            </a:r>
            <a:endParaRPr lang="en-GB" sz="2800" dirty="0"/>
          </a:p>
        </p:txBody>
      </p:sp>
      <p:pic>
        <p:nvPicPr>
          <p:cNvPr id="13316" name="Picture 4" descr="Child Reading Silhouette Vector Images (over 58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97018" y="2604217"/>
            <a:ext cx="1921888" cy="201879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ading E-book Computer Icons Book discussion club - book png download -  900*971 - Free Transparent Reading png Download.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157" y="3132472"/>
            <a:ext cx="1005730" cy="108407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ool Arrow Png Transparent Images - Fancy Arrow Clipart Png, Png Download ,  Transparent Png Image - PNGitem"/>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0728208">
            <a:off x="7134897" y="2650798"/>
            <a:ext cx="1124241" cy="8000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ool Arrow Png Transparent Images - Fancy Arrow Clipart Png, Png Download ,  Transparent Png Image - PNGitem"/>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871792" flipH="1">
            <a:off x="3381285" y="2732451"/>
            <a:ext cx="1124241" cy="80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3318"/>
                                        </p:tgtEl>
                                        <p:attrNameLst>
                                          <p:attrName>style.visibility</p:attrName>
                                        </p:attrNameLst>
                                      </p:cBhvr>
                                      <p:to>
                                        <p:strVal val="visible"/>
                                      </p:to>
                                    </p:set>
                                    <p:animEffect transition="in" filter="fade">
                                      <p:cBhvr>
                                        <p:cTn id="18" dur="500"/>
                                        <p:tgtEl>
                                          <p:spTgt spid="133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320"/>
                                        </p:tgtEl>
                                        <p:attrNameLst>
                                          <p:attrName>style.visibility</p:attrName>
                                        </p:attrNameLst>
                                      </p:cBhvr>
                                      <p:to>
                                        <p:strVal val="visible"/>
                                      </p:to>
                                    </p:set>
                                    <p:animEffect transition="in" filter="fade">
                                      <p:cBhvr>
                                        <p:cTn id="26" dur="500"/>
                                        <p:tgtEl>
                                          <p:spTgt spid="13320"/>
                                        </p:tgtEl>
                                      </p:cBhvr>
                                    </p:animEffect>
                                  </p:childTnLst>
                                </p:cTn>
                              </p:par>
                              <p:par>
                                <p:cTn id="27" presetID="10" presetClass="entr" presetSubtype="0" fill="hold" nodeType="withEffect">
                                  <p:stCondLst>
                                    <p:cond delay="0"/>
                                  </p:stCondLst>
                                  <p:childTnLst>
                                    <p:set>
                                      <p:cBhvr>
                                        <p:cTn id="28" dur="1" fill="hold">
                                          <p:stCondLst>
                                            <p:cond delay="0"/>
                                          </p:stCondLst>
                                        </p:cTn>
                                        <p:tgtEl>
                                          <p:spTgt spid="13316"/>
                                        </p:tgtEl>
                                        <p:attrNameLst>
                                          <p:attrName>style.visibility</p:attrName>
                                        </p:attrNameLst>
                                      </p:cBhvr>
                                      <p:to>
                                        <p:strVal val="visible"/>
                                      </p:to>
                                    </p:set>
                                    <p:animEffect transition="in" filter="fade">
                                      <p:cBhvr>
                                        <p:cTn id="29" dur="500"/>
                                        <p:tgtEl>
                                          <p:spTgt spid="133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reading practice book</a:t>
            </a:r>
            <a:endParaRPr lang="en-GB" dirty="0"/>
          </a:p>
        </p:txBody>
      </p:sp>
      <p:grpSp>
        <p:nvGrpSpPr>
          <p:cNvPr id="9" name="Group 8"/>
          <p:cNvGrpSpPr/>
          <p:nvPr/>
        </p:nvGrpSpPr>
        <p:grpSpPr>
          <a:xfrm>
            <a:off x="7516744" y="2113764"/>
            <a:ext cx="3638936" cy="3623647"/>
            <a:chOff x="6885629" y="2104800"/>
            <a:chExt cx="3298276" cy="3305887"/>
          </a:xfrm>
        </p:grpSpPr>
        <p:sp>
          <p:nvSpPr>
            <p:cNvPr id="4" name="TextBox 3"/>
            <p:cNvSpPr txBox="1"/>
            <p:nvPr/>
          </p:nvSpPr>
          <p:spPr>
            <a:xfrm>
              <a:off x="6885629" y="3964137"/>
              <a:ext cx="3298276" cy="1446550"/>
            </a:xfrm>
            <a:prstGeom prst="rect">
              <a:avLst/>
            </a:prstGeom>
            <a:solidFill>
              <a:srgbClr val="00B0F0"/>
            </a:solidFill>
          </p:spPr>
          <p:txBody>
            <a:bodyPr wrap="square" rtlCol="0">
              <a:spAutoFit/>
            </a:bodyPr>
            <a:lstStyle/>
            <a:p>
              <a:pPr algn="ctr"/>
              <a:r>
                <a:rPr lang="en-GB" sz="4400" dirty="0"/>
                <a:t>A</a:t>
              </a:r>
              <a:r>
                <a:rPr lang="en-GB" sz="4400" dirty="0" smtClean="0"/>
                <a:t> reading </a:t>
              </a:r>
              <a:r>
                <a:rPr lang="en-GB" sz="4400" b="1" dirty="0" smtClean="0"/>
                <a:t>practice </a:t>
              </a:r>
              <a:r>
                <a:rPr lang="en-GB" sz="4400" dirty="0" smtClean="0"/>
                <a:t>book</a:t>
              </a:r>
              <a:endParaRPr lang="en-GB" sz="4400" dirty="0"/>
            </a:p>
          </p:txBody>
        </p:sp>
        <p:pic>
          <p:nvPicPr>
            <p:cNvPr id="5" name="Picture 6" descr="Reading E-book Computer Icons Book discussion club - book png download -  900*971 - Free Transparent Reading png Download. - Clip 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508" y="2104800"/>
              <a:ext cx="1532475" cy="165184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2483222" y="3763214"/>
            <a:ext cx="3890683" cy="830997"/>
          </a:xfrm>
          <a:prstGeom prst="rect">
            <a:avLst/>
          </a:prstGeom>
          <a:solidFill>
            <a:schemeClr val="tx2">
              <a:lumMod val="40000"/>
              <a:lumOff val="60000"/>
            </a:schemeClr>
          </a:solidFill>
        </p:spPr>
        <p:txBody>
          <a:bodyPr wrap="square" rtlCol="0">
            <a:spAutoFit/>
          </a:bodyPr>
          <a:lstStyle/>
          <a:p>
            <a:r>
              <a:rPr lang="en-GB" sz="2400" dirty="0" smtClean="0"/>
              <a:t>They should be able to read it independently </a:t>
            </a:r>
            <a:endParaRPr lang="en-GB" sz="2400" dirty="0"/>
          </a:p>
        </p:txBody>
      </p:sp>
      <p:sp>
        <p:nvSpPr>
          <p:cNvPr id="8" name="TextBox 7"/>
          <p:cNvSpPr txBox="1"/>
          <p:nvPr/>
        </p:nvSpPr>
        <p:spPr>
          <a:xfrm>
            <a:off x="2474258" y="5022225"/>
            <a:ext cx="3899647" cy="830997"/>
          </a:xfrm>
          <a:prstGeom prst="rect">
            <a:avLst/>
          </a:prstGeom>
          <a:solidFill>
            <a:schemeClr val="tx2">
              <a:lumMod val="60000"/>
              <a:lumOff val="40000"/>
            </a:schemeClr>
          </a:solidFill>
        </p:spPr>
        <p:txBody>
          <a:bodyPr wrap="square" rtlCol="0">
            <a:spAutoFit/>
          </a:bodyPr>
          <a:lstStyle/>
          <a:p>
            <a:r>
              <a:rPr lang="en-GB" sz="2400" dirty="0" smtClean="0"/>
              <a:t>It will also be accessible via an E-book platform</a:t>
            </a:r>
            <a:endParaRPr lang="en-GB" sz="2400" dirty="0"/>
          </a:p>
        </p:txBody>
      </p:sp>
      <p:pic>
        <p:nvPicPr>
          <p:cNvPr id="14338" name="Picture 2" descr="Independent symbol symbols and history decals, decal sticker #97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947" y="3557253"/>
            <a:ext cx="1036958" cy="1036958"/>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martphone, Mobile Phone, Ipad, Technology, Cellphone, Browsers Icon  #1433218 - PNG Images - PNG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24" y="5022225"/>
            <a:ext cx="1036390" cy="103639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34597" y="2165374"/>
            <a:ext cx="6048272" cy="1273390"/>
            <a:chOff x="334597" y="2165374"/>
            <a:chExt cx="6048272" cy="1273390"/>
          </a:xfrm>
        </p:grpSpPr>
        <p:sp>
          <p:nvSpPr>
            <p:cNvPr id="6" name="TextBox 5"/>
            <p:cNvSpPr txBox="1"/>
            <p:nvPr/>
          </p:nvSpPr>
          <p:spPr>
            <a:xfrm>
              <a:off x="2492186" y="2238435"/>
              <a:ext cx="3890683" cy="1200329"/>
            </a:xfrm>
            <a:prstGeom prst="rect">
              <a:avLst/>
            </a:prstGeom>
            <a:solidFill>
              <a:schemeClr val="tx2">
                <a:lumMod val="20000"/>
                <a:lumOff val="80000"/>
              </a:schemeClr>
            </a:solidFill>
          </p:spPr>
          <p:txBody>
            <a:bodyPr wrap="square" rtlCol="0">
              <a:spAutoFit/>
            </a:bodyPr>
            <a:lstStyle/>
            <a:p>
              <a:r>
                <a:rPr lang="en-GB" sz="2400" dirty="0" smtClean="0"/>
                <a:t>This will be the book your child has been reading in their phonics lesson</a:t>
              </a:r>
              <a:endParaRPr lang="en-GB" sz="2400" dirty="0"/>
            </a:p>
          </p:txBody>
        </p:sp>
        <p:pic>
          <p:nvPicPr>
            <p:cNvPr id="3" name="Picture 2"/>
            <p:cNvPicPr>
              <a:picLocks noChangeAspect="1"/>
            </p:cNvPicPr>
            <p:nvPr/>
          </p:nvPicPr>
          <p:blipFill>
            <a:blip r:embed="rId6"/>
            <a:stretch>
              <a:fillRect/>
            </a:stretch>
          </p:blipFill>
          <p:spPr>
            <a:xfrm>
              <a:off x="334597" y="2165374"/>
              <a:ext cx="1882114" cy="1094563"/>
            </a:xfrm>
            <a:prstGeom prst="rect">
              <a:avLst/>
            </a:prstGeom>
          </p:spPr>
        </p:pic>
      </p:grpSp>
    </p:spTree>
    <p:extLst>
      <p:ext uri="{BB962C8B-B14F-4D97-AF65-F5344CB8AC3E}">
        <p14:creationId xmlns:p14="http://schemas.microsoft.com/office/powerpoint/2010/main" val="22654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338"/>
                                        </p:tgtEl>
                                        <p:attrNameLst>
                                          <p:attrName>style.visibility</p:attrName>
                                        </p:attrNameLst>
                                      </p:cBhvr>
                                      <p:to>
                                        <p:strVal val="visible"/>
                                      </p:to>
                                    </p:set>
                                    <p:animEffect transition="in" filter="wipe(down)">
                                      <p:cBhvr>
                                        <p:cTn id="20" dur="500"/>
                                        <p:tgtEl>
                                          <p:spTgt spid="1433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wipe(down)">
                                      <p:cBhvr>
                                        <p:cTn id="28" dur="500"/>
                                        <p:tgtEl>
                                          <p:spTgt spid="1434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with me books</a:t>
            </a:r>
            <a:endParaRPr lang="en-GB" dirty="0"/>
          </a:p>
        </p:txBody>
      </p:sp>
      <p:sp>
        <p:nvSpPr>
          <p:cNvPr id="4" name="TextBox 3"/>
          <p:cNvSpPr txBox="1"/>
          <p:nvPr/>
        </p:nvSpPr>
        <p:spPr>
          <a:xfrm>
            <a:off x="8184547" y="4076592"/>
            <a:ext cx="3182699" cy="1446550"/>
          </a:xfrm>
          <a:prstGeom prst="rect">
            <a:avLst/>
          </a:prstGeom>
          <a:solidFill>
            <a:srgbClr val="FFFF00"/>
          </a:solidFill>
        </p:spPr>
        <p:txBody>
          <a:bodyPr wrap="square" rtlCol="0">
            <a:spAutoFit/>
          </a:bodyPr>
          <a:lstStyle/>
          <a:p>
            <a:pPr algn="ctr"/>
            <a:r>
              <a:rPr lang="en-GB" sz="4400" dirty="0"/>
              <a:t>A</a:t>
            </a:r>
            <a:r>
              <a:rPr lang="en-GB" sz="4400" dirty="0" smtClean="0"/>
              <a:t> </a:t>
            </a:r>
            <a:r>
              <a:rPr lang="en-GB" sz="4400" b="1" dirty="0" smtClean="0"/>
              <a:t>share with me</a:t>
            </a:r>
            <a:r>
              <a:rPr lang="en-GB" sz="4400" dirty="0" smtClean="0"/>
              <a:t> book</a:t>
            </a:r>
            <a:endParaRPr lang="en-GB" sz="4400" dirty="0"/>
          </a:p>
        </p:txBody>
      </p:sp>
      <p:pic>
        <p:nvPicPr>
          <p:cNvPr id="5" name="Picture 4" descr="Child Reading Silhouette Vector Images (over 58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2805" y="1737360"/>
            <a:ext cx="2666181" cy="28006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6927" y="2126413"/>
            <a:ext cx="5993802" cy="830997"/>
          </a:xfrm>
          <a:prstGeom prst="rect">
            <a:avLst/>
          </a:prstGeom>
          <a:solidFill>
            <a:schemeClr val="tx2">
              <a:lumMod val="20000"/>
              <a:lumOff val="80000"/>
            </a:schemeClr>
          </a:solidFill>
        </p:spPr>
        <p:txBody>
          <a:bodyPr wrap="square" rtlCol="0">
            <a:spAutoFit/>
          </a:bodyPr>
          <a:lstStyle/>
          <a:p>
            <a:pPr algn="ctr"/>
            <a:r>
              <a:rPr lang="en-GB" sz="2400" dirty="0" smtClean="0"/>
              <a:t>This is a book that your child cannot be expected to read independently.</a:t>
            </a:r>
            <a:endParaRPr lang="en-GB" sz="2400" dirty="0"/>
          </a:p>
        </p:txBody>
      </p:sp>
      <p:sp>
        <p:nvSpPr>
          <p:cNvPr id="7" name="TextBox 6"/>
          <p:cNvSpPr txBox="1"/>
          <p:nvPr/>
        </p:nvSpPr>
        <p:spPr>
          <a:xfrm>
            <a:off x="1186927" y="3121040"/>
            <a:ext cx="5993802" cy="1200329"/>
          </a:xfrm>
          <a:prstGeom prst="rect">
            <a:avLst/>
          </a:prstGeom>
          <a:solidFill>
            <a:schemeClr val="tx2">
              <a:lumMod val="40000"/>
              <a:lumOff val="60000"/>
            </a:schemeClr>
          </a:solidFill>
        </p:spPr>
        <p:txBody>
          <a:bodyPr wrap="square" rtlCol="0">
            <a:spAutoFit/>
          </a:bodyPr>
          <a:lstStyle/>
          <a:p>
            <a:pPr algn="ctr"/>
            <a:r>
              <a:rPr lang="en-GB" sz="2400" dirty="0" smtClean="0"/>
              <a:t>The purpose of a </a:t>
            </a:r>
            <a:r>
              <a:rPr lang="en-GB" sz="2400" b="1" dirty="0" smtClean="0"/>
              <a:t>share with me </a:t>
            </a:r>
            <a:r>
              <a:rPr lang="en-GB" sz="2400" dirty="0" smtClean="0"/>
              <a:t>book is to promote reading for pleasure rather than practising the skill of decoding words.</a:t>
            </a:r>
            <a:endParaRPr lang="en-GB" sz="2400" dirty="0"/>
          </a:p>
        </p:txBody>
      </p:sp>
      <p:sp>
        <p:nvSpPr>
          <p:cNvPr id="8" name="TextBox 7"/>
          <p:cNvSpPr txBox="1"/>
          <p:nvPr/>
        </p:nvSpPr>
        <p:spPr>
          <a:xfrm>
            <a:off x="1186927" y="4496611"/>
            <a:ext cx="5993802" cy="1569660"/>
          </a:xfrm>
          <a:prstGeom prst="rect">
            <a:avLst/>
          </a:prstGeom>
          <a:solidFill>
            <a:schemeClr val="tx2">
              <a:lumMod val="20000"/>
              <a:lumOff val="80000"/>
            </a:schemeClr>
          </a:solidFill>
        </p:spPr>
        <p:txBody>
          <a:bodyPr wrap="square" rtlCol="0">
            <a:spAutoFit/>
          </a:bodyPr>
          <a:lstStyle/>
          <a:p>
            <a:pPr algn="ctr"/>
            <a:r>
              <a:rPr lang="en-GB" sz="2400" dirty="0" smtClean="0"/>
              <a:t>They can choose ‘</a:t>
            </a:r>
            <a:r>
              <a:rPr lang="en-GB" sz="2400" b="1" dirty="0" smtClean="0"/>
              <a:t>share with me’</a:t>
            </a:r>
            <a:r>
              <a:rPr lang="en-GB" sz="2400" dirty="0" smtClean="0"/>
              <a:t> books from the classroom library to enjoy with you at home but they must be returned before choosing a new one.</a:t>
            </a:r>
            <a:endParaRPr lang="en-GB" sz="2400" dirty="0"/>
          </a:p>
        </p:txBody>
      </p:sp>
    </p:spTree>
    <p:extLst>
      <p:ext uri="{BB962C8B-B14F-4D97-AF65-F5344CB8AC3E}">
        <p14:creationId xmlns:p14="http://schemas.microsoft.com/office/powerpoint/2010/main" val="238236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E-books</a:t>
            </a:r>
            <a:endParaRPr lang="en-GB" dirty="0"/>
          </a:p>
        </p:txBody>
      </p:sp>
      <p:grpSp>
        <p:nvGrpSpPr>
          <p:cNvPr id="6" name="Group 5"/>
          <p:cNvGrpSpPr/>
          <p:nvPr/>
        </p:nvGrpSpPr>
        <p:grpSpPr>
          <a:xfrm>
            <a:off x="7204958" y="2463737"/>
            <a:ext cx="4342505" cy="1863055"/>
            <a:chOff x="5945505" y="1988483"/>
            <a:chExt cx="5210175" cy="2038350"/>
          </a:xfrm>
        </p:grpSpPr>
        <p:pic>
          <p:nvPicPr>
            <p:cNvPr id="4" name="Picture 3"/>
            <p:cNvPicPr>
              <a:picLocks noChangeAspect="1"/>
            </p:cNvPicPr>
            <p:nvPr/>
          </p:nvPicPr>
          <p:blipFill>
            <a:blip r:embed="rId3"/>
            <a:stretch>
              <a:fillRect/>
            </a:stretch>
          </p:blipFill>
          <p:spPr>
            <a:xfrm>
              <a:off x="5945505" y="1988483"/>
              <a:ext cx="5210175"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6893859" y="3747247"/>
              <a:ext cx="851647" cy="215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p:cNvSpPr txBox="1"/>
          <p:nvPr/>
        </p:nvSpPr>
        <p:spPr>
          <a:xfrm>
            <a:off x="430305" y="1950472"/>
            <a:ext cx="6259605" cy="830997"/>
          </a:xfrm>
          <a:prstGeom prst="rect">
            <a:avLst/>
          </a:prstGeom>
          <a:solidFill>
            <a:schemeClr val="accent6">
              <a:lumMod val="20000"/>
              <a:lumOff val="80000"/>
            </a:schemeClr>
          </a:solidFill>
        </p:spPr>
        <p:txBody>
          <a:bodyPr wrap="square" rtlCol="0">
            <a:spAutoFit/>
          </a:bodyPr>
          <a:lstStyle/>
          <a:p>
            <a:r>
              <a:rPr lang="en-GB" sz="2400" dirty="0" smtClean="0"/>
              <a:t>Your child’s Collins e-book login should be in the front of their reading diary.</a:t>
            </a:r>
            <a:endParaRPr lang="en-GB" sz="2400" dirty="0"/>
          </a:p>
        </p:txBody>
      </p:sp>
      <p:sp>
        <p:nvSpPr>
          <p:cNvPr id="8" name="TextBox 7"/>
          <p:cNvSpPr txBox="1"/>
          <p:nvPr/>
        </p:nvSpPr>
        <p:spPr>
          <a:xfrm>
            <a:off x="459440" y="2900994"/>
            <a:ext cx="6230470" cy="1569660"/>
          </a:xfrm>
          <a:prstGeom prst="rect">
            <a:avLst/>
          </a:prstGeom>
          <a:solidFill>
            <a:schemeClr val="accent6">
              <a:lumMod val="40000"/>
              <a:lumOff val="60000"/>
            </a:schemeClr>
          </a:solidFill>
        </p:spPr>
        <p:txBody>
          <a:bodyPr wrap="square" rtlCol="0">
            <a:spAutoFit/>
          </a:bodyPr>
          <a:lstStyle/>
          <a:p>
            <a:r>
              <a:rPr lang="en-GB" sz="2400" dirty="0" smtClean="0"/>
              <a:t>This will give you access to the Collins E-book platform where your child can read the phonically decodable books they have been reading in class.</a:t>
            </a:r>
            <a:endParaRPr lang="en-GB" sz="2400" dirty="0"/>
          </a:p>
        </p:txBody>
      </p:sp>
      <p:sp>
        <p:nvSpPr>
          <p:cNvPr id="9" name="TextBox 8"/>
          <p:cNvSpPr txBox="1"/>
          <p:nvPr/>
        </p:nvSpPr>
        <p:spPr>
          <a:xfrm>
            <a:off x="415737" y="4590179"/>
            <a:ext cx="6288740" cy="1569660"/>
          </a:xfrm>
          <a:prstGeom prst="rect">
            <a:avLst/>
          </a:prstGeom>
          <a:solidFill>
            <a:schemeClr val="accent6">
              <a:lumMod val="60000"/>
              <a:lumOff val="40000"/>
            </a:schemeClr>
          </a:solidFill>
        </p:spPr>
        <p:txBody>
          <a:bodyPr wrap="square" rtlCol="0">
            <a:spAutoFit/>
          </a:bodyPr>
          <a:lstStyle/>
          <a:p>
            <a:r>
              <a:rPr lang="en-GB" sz="2400" dirty="0" smtClean="0"/>
              <a:t>Your child’s teacher will be able to monitor levels of engagement and will update the assigned books in relation to what your child has been doing in class. </a:t>
            </a:r>
            <a:endParaRPr lang="en-GB" sz="2400" dirty="0"/>
          </a:p>
        </p:txBody>
      </p:sp>
      <p:pic>
        <p:nvPicPr>
          <p:cNvPr id="10" name="Picture 8" descr="Smartphone, Mobile Phone, Ipad, Technology, Cellphone, Browsers Icon  #1433218 - PNG Images - PNG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788" y="286603"/>
            <a:ext cx="1253335" cy="125333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722894" y="4875601"/>
            <a:ext cx="3738283" cy="1263774"/>
            <a:chOff x="7611035" y="4563284"/>
            <a:chExt cx="3738283" cy="1263774"/>
          </a:xfrm>
        </p:grpSpPr>
        <p:sp>
          <p:nvSpPr>
            <p:cNvPr id="12" name="Flowchart: Alternate Process 11"/>
            <p:cNvSpPr/>
            <p:nvPr/>
          </p:nvSpPr>
          <p:spPr>
            <a:xfrm>
              <a:off x="7611035" y="4563284"/>
              <a:ext cx="3738283" cy="1263774"/>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434" name="Picture 2" descr="Red Caution Sign Black Caution Sign RR Caution Sign RR | Etsy"/>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9432" y="4658835"/>
              <a:ext cx="1293898" cy="10158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22890" y="4595006"/>
              <a:ext cx="1932790" cy="1200329"/>
            </a:xfrm>
            <a:prstGeom prst="rect">
              <a:avLst/>
            </a:prstGeom>
            <a:noFill/>
            <a:ln>
              <a:noFill/>
            </a:ln>
          </p:spPr>
          <p:txBody>
            <a:bodyPr wrap="square" rtlCol="0">
              <a:spAutoFit/>
            </a:bodyPr>
            <a:lstStyle/>
            <a:p>
              <a:pPr algn="ctr"/>
              <a:r>
                <a:rPr lang="en-GB" sz="2400" b="1" dirty="0" smtClean="0">
                  <a:latin typeface="Arial Black" panose="020B0A04020102020204" pitchFamily="34" charset="0"/>
                </a:rPr>
                <a:t>We’re new to this too!</a:t>
              </a:r>
            </a:p>
          </p:txBody>
        </p:sp>
      </p:grpSp>
      <p:pic>
        <p:nvPicPr>
          <p:cNvPr id="15" name="Picture 8" descr="Cool Arrow Png Transparent Images - Fancy Arrow Clipart Png, Png Download ,  Transparent Png Image - PNGitem"/>
          <p:cNvPicPr>
            <a:picLocks noChangeAspect="1" noChangeArrowheads="1"/>
          </p:cNvPicPr>
          <p:nvPr/>
        </p:nvPicPr>
        <p:blipFill>
          <a:blip r:embed="rId6">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9611420">
            <a:off x="6127789" y="2157177"/>
            <a:ext cx="1124241" cy="80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5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93461" y="1887120"/>
            <a:ext cx="6295540" cy="4235888"/>
          </a:xfrm>
          <a:prstGeom prst="rect">
            <a:avLst/>
          </a:prstGeom>
        </p:spPr>
      </p:pic>
      <p:grpSp>
        <p:nvGrpSpPr>
          <p:cNvPr id="10" name="Group 9"/>
          <p:cNvGrpSpPr/>
          <p:nvPr/>
        </p:nvGrpSpPr>
        <p:grpSpPr>
          <a:xfrm>
            <a:off x="7795450" y="2151573"/>
            <a:ext cx="3484395" cy="1433140"/>
            <a:chOff x="7795450" y="2151573"/>
            <a:chExt cx="3484395" cy="1433140"/>
          </a:xfrm>
        </p:grpSpPr>
        <p:sp>
          <p:nvSpPr>
            <p:cNvPr id="6" name="TextBox 5"/>
            <p:cNvSpPr txBox="1"/>
            <p:nvPr/>
          </p:nvSpPr>
          <p:spPr>
            <a:xfrm>
              <a:off x="8942389" y="2384384"/>
              <a:ext cx="2337456" cy="1200329"/>
            </a:xfrm>
            <a:prstGeom prst="rect">
              <a:avLst/>
            </a:prstGeom>
            <a:solidFill>
              <a:schemeClr val="bg2">
                <a:lumMod val="75000"/>
              </a:schemeClr>
            </a:solidFill>
          </p:spPr>
          <p:txBody>
            <a:bodyPr wrap="square" rtlCol="0">
              <a:spAutoFit/>
            </a:bodyPr>
            <a:lstStyle/>
            <a:p>
              <a:pPr algn="ctr"/>
              <a:r>
                <a:rPr lang="en-GB" sz="3600" dirty="0" smtClean="0"/>
                <a:t>You</a:t>
              </a:r>
            </a:p>
            <a:p>
              <a:pPr algn="ctr"/>
              <a:r>
                <a:rPr lang="en-GB" sz="3600" dirty="0" smtClean="0"/>
                <a:t>(and us!)</a:t>
              </a:r>
              <a:endParaRPr lang="en-GB" sz="3600" dirty="0"/>
            </a:p>
          </p:txBody>
        </p:sp>
        <p:pic>
          <p:nvPicPr>
            <p:cNvPr id="1026" name="Picture 2" descr="Black Curved Arrow Png Clipart , Png Download - Transparent Background  Curved Arrow Transparent PNG - 450x943 - Free Download on NicePNG"/>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3260840">
              <a:off x="7916747" y="2030276"/>
              <a:ext cx="979941" cy="12225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8331121" y="4997430"/>
            <a:ext cx="2549713" cy="979941"/>
            <a:chOff x="8331121" y="4997430"/>
            <a:chExt cx="2549713" cy="979941"/>
          </a:xfrm>
        </p:grpSpPr>
        <p:sp>
          <p:nvSpPr>
            <p:cNvPr id="7" name="TextBox 6"/>
            <p:cNvSpPr txBox="1"/>
            <p:nvPr/>
          </p:nvSpPr>
          <p:spPr>
            <a:xfrm>
              <a:off x="9341401" y="5164237"/>
              <a:ext cx="1539433" cy="646331"/>
            </a:xfrm>
            <a:prstGeom prst="rect">
              <a:avLst/>
            </a:prstGeom>
            <a:solidFill>
              <a:schemeClr val="bg2">
                <a:lumMod val="75000"/>
              </a:schemeClr>
            </a:solidFill>
          </p:spPr>
          <p:txBody>
            <a:bodyPr wrap="square" rtlCol="0">
              <a:spAutoFit/>
            </a:bodyPr>
            <a:lstStyle/>
            <a:p>
              <a:pPr algn="ctr"/>
              <a:r>
                <a:rPr lang="en-GB" sz="3600" dirty="0" smtClean="0"/>
                <a:t>Us</a:t>
              </a:r>
              <a:endParaRPr lang="en-GB" sz="3600" dirty="0"/>
            </a:p>
          </p:txBody>
        </p:sp>
        <p:pic>
          <p:nvPicPr>
            <p:cNvPr id="9" name="Picture 2" descr="Black Curved Arrow Png Clipart , Png Download - Transparent Background  Curved Arrow Transparent PNG - 450x943 - Free Download on NicePNG"/>
            <p:cNvPicPr>
              <a:picLocks noChangeAspect="1" noChangeArrowheads="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8339160" flipV="1">
              <a:off x="8452418" y="4876133"/>
              <a:ext cx="979941" cy="12225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p:cNvSpPr>
            <a:spLocks noGrp="1"/>
          </p:cNvSpPr>
          <p:nvPr>
            <p:ph type="title"/>
          </p:nvPr>
        </p:nvSpPr>
        <p:spPr>
          <a:xfrm>
            <a:off x="1097280" y="286603"/>
            <a:ext cx="10058400" cy="1450757"/>
          </a:xfrm>
        </p:spPr>
        <p:txBody>
          <a:bodyPr/>
          <a:lstStyle/>
          <a:p>
            <a:r>
              <a:rPr lang="en-GB" dirty="0" smtClean="0"/>
              <a:t>In summary…</a:t>
            </a:r>
            <a:endParaRPr lang="en-GB" dirty="0"/>
          </a:p>
        </p:txBody>
      </p:sp>
      <p:sp>
        <p:nvSpPr>
          <p:cNvPr id="11" name="Rectangle 10"/>
          <p:cNvSpPr/>
          <p:nvPr/>
        </p:nvSpPr>
        <p:spPr>
          <a:xfrm>
            <a:off x="180571" y="6369499"/>
            <a:ext cx="3057247" cy="369332"/>
          </a:xfrm>
          <a:prstGeom prst="rect">
            <a:avLst/>
          </a:prstGeom>
        </p:spPr>
        <p:txBody>
          <a:bodyPr wrap="none">
            <a:spAutoFit/>
          </a:bodyPr>
          <a:lstStyle/>
          <a:p>
            <a:r>
              <a:rPr lang="en-GB" b="1" i="1" dirty="0">
                <a:solidFill>
                  <a:srgbClr val="000000"/>
                </a:solidFill>
                <a:latin typeface="montserrat"/>
              </a:rPr>
              <a:t>Scarborough, H. S. (2001).</a:t>
            </a:r>
            <a:endParaRPr lang="en-GB" dirty="0"/>
          </a:p>
        </p:txBody>
      </p:sp>
    </p:spTree>
    <p:extLst>
      <p:ext uri="{BB962C8B-B14F-4D97-AF65-F5344CB8AC3E}">
        <p14:creationId xmlns:p14="http://schemas.microsoft.com/office/powerpoint/2010/main" val="14207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Here to help!</a:t>
            </a:r>
            <a:endParaRPr lang="en-GB" dirty="0"/>
          </a:p>
        </p:txBody>
      </p:sp>
      <p:pic>
        <p:nvPicPr>
          <p:cNvPr id="4" name="Picture 3"/>
          <p:cNvPicPr>
            <a:picLocks noChangeAspect="1"/>
          </p:cNvPicPr>
          <p:nvPr/>
        </p:nvPicPr>
        <p:blipFill>
          <a:blip r:embed="rId3"/>
          <a:stretch>
            <a:fillRect/>
          </a:stretch>
        </p:blipFill>
        <p:spPr>
          <a:xfrm>
            <a:off x="5744808" y="286603"/>
            <a:ext cx="5410872" cy="1426350"/>
          </a:xfrm>
          <a:prstGeom prst="rect">
            <a:avLst/>
          </a:prstGeom>
        </p:spPr>
      </p:pic>
      <p:pic>
        <p:nvPicPr>
          <p:cNvPr id="5" name="Picture 4"/>
          <p:cNvPicPr>
            <a:picLocks noChangeAspect="1"/>
          </p:cNvPicPr>
          <p:nvPr/>
        </p:nvPicPr>
        <p:blipFill>
          <a:blip r:embed="rId4"/>
          <a:stretch>
            <a:fillRect/>
          </a:stretch>
        </p:blipFill>
        <p:spPr>
          <a:xfrm>
            <a:off x="2762529" y="2442042"/>
            <a:ext cx="8943975" cy="2924175"/>
          </a:xfrm>
          <a:prstGeom prst="rect">
            <a:avLst/>
          </a:prstGeom>
        </p:spPr>
      </p:pic>
      <p:sp>
        <p:nvSpPr>
          <p:cNvPr id="6" name="TextBox 5"/>
          <p:cNvSpPr txBox="1"/>
          <p:nvPr/>
        </p:nvSpPr>
        <p:spPr>
          <a:xfrm>
            <a:off x="502024" y="2160495"/>
            <a:ext cx="2187388" cy="1631216"/>
          </a:xfrm>
          <a:prstGeom prst="rect">
            <a:avLst/>
          </a:prstGeom>
          <a:solidFill>
            <a:schemeClr val="bg2">
              <a:lumMod val="90000"/>
            </a:schemeClr>
          </a:solidFill>
        </p:spPr>
        <p:txBody>
          <a:bodyPr wrap="square" rtlCol="0">
            <a:spAutoFit/>
          </a:bodyPr>
          <a:lstStyle/>
          <a:p>
            <a:pPr algn="ctr"/>
            <a:r>
              <a:rPr lang="en-GB" sz="2000" dirty="0" smtClean="0"/>
              <a:t>The Little </a:t>
            </a:r>
            <a:r>
              <a:rPr lang="en-GB" sz="2000" dirty="0" err="1" smtClean="0"/>
              <a:t>Wandle</a:t>
            </a:r>
            <a:r>
              <a:rPr lang="en-GB" sz="2000" dirty="0" smtClean="0"/>
              <a:t> website offers useful information for parents, including videos</a:t>
            </a:r>
            <a:endParaRPr lang="en-GB" sz="2000" dirty="0"/>
          </a:p>
        </p:txBody>
      </p:sp>
      <p:pic>
        <p:nvPicPr>
          <p:cNvPr id="7" name="Picture 8" descr="Cool Arrow Png Transparent Images - Fancy Arrow Clipart Png, Png Download ,  Transparent Png Image - PNGitem"/>
          <p:cNvPicPr>
            <a:picLocks noChangeAspect="1" noChangeArrowheads="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19611420">
            <a:off x="2676376" y="2402743"/>
            <a:ext cx="1124241" cy="80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3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Ethos</a:t>
            </a:r>
            <a:endParaRPr lang="en-GB" dirty="0"/>
          </a:p>
        </p:txBody>
      </p:sp>
      <p:pic>
        <p:nvPicPr>
          <p:cNvPr id="1026" name="Picture 2" descr="organization clipart - Clip Art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070" y="2126034"/>
            <a:ext cx="3833718" cy="398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0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845" y="527539"/>
            <a:ext cx="8931289" cy="646331"/>
          </a:xfrm>
          <a:prstGeom prst="rect">
            <a:avLst/>
          </a:prstGeom>
          <a:noFill/>
        </p:spPr>
        <p:txBody>
          <a:bodyPr wrap="square" rtlCol="0">
            <a:spAutoFit/>
          </a:bodyPr>
          <a:lstStyle/>
          <a:p>
            <a:r>
              <a:rPr lang="en-US" sz="3600" dirty="0" smtClean="0"/>
              <a:t>Supporting and developing learning at home</a:t>
            </a:r>
            <a:endParaRPr lang="en-US" sz="3600" kern="1200" dirty="0">
              <a:solidFill>
                <a:schemeClr val="tx1"/>
              </a:solidFill>
            </a:endParaRPr>
          </a:p>
        </p:txBody>
      </p:sp>
      <p:sp>
        <p:nvSpPr>
          <p:cNvPr id="8" name="TextBox 7"/>
          <p:cNvSpPr txBox="1"/>
          <p:nvPr/>
        </p:nvSpPr>
        <p:spPr>
          <a:xfrm>
            <a:off x="288617" y="1454589"/>
            <a:ext cx="6850313" cy="2554545"/>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Each Friday a video is published on Tapestry which outlines the following:</a:t>
            </a:r>
          </a:p>
          <a:p>
            <a:pPr marL="285750" indent="-28575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new phonemes which have been taught during the week</a:t>
            </a:r>
          </a:p>
          <a:p>
            <a:pPr marL="285750" indent="-28575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letter formation ditties</a:t>
            </a:r>
          </a:p>
          <a:p>
            <a:pPr marL="285750" indent="-28575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 tricky words which have been taught during the week</a:t>
            </a:r>
          </a:p>
          <a:p>
            <a:pPr marL="285750" indent="-285750">
              <a:lnSpc>
                <a:spcPct val="150000"/>
              </a:lnSpc>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 challenge to do together at home</a:t>
            </a:r>
          </a:p>
        </p:txBody>
      </p:sp>
      <p:pic>
        <p:nvPicPr>
          <p:cNvPr id="9" name="Picture 8"/>
          <p:cNvPicPr>
            <a:picLocks noChangeAspect="1"/>
          </p:cNvPicPr>
          <p:nvPr/>
        </p:nvPicPr>
        <p:blipFill>
          <a:blip r:embed="rId3"/>
          <a:stretch>
            <a:fillRect/>
          </a:stretch>
        </p:blipFill>
        <p:spPr>
          <a:xfrm>
            <a:off x="2399347" y="5600405"/>
            <a:ext cx="2295525" cy="1028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188349" y="4899457"/>
            <a:ext cx="1926889" cy="179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a:blip r:embed="rId5"/>
          <a:stretch>
            <a:fillRect/>
          </a:stretch>
        </p:blipFill>
        <p:spPr>
          <a:xfrm>
            <a:off x="9247325" y="943559"/>
            <a:ext cx="2463364" cy="4707615"/>
          </a:xfrm>
          <a:prstGeom prst="rect">
            <a:avLst/>
          </a:prstGeom>
        </p:spPr>
      </p:pic>
      <p:sp>
        <p:nvSpPr>
          <p:cNvPr id="15" name="TextBox 14"/>
          <p:cNvSpPr txBox="1"/>
          <p:nvPr/>
        </p:nvSpPr>
        <p:spPr>
          <a:xfrm>
            <a:off x="5199962" y="5046119"/>
            <a:ext cx="3569465" cy="1631216"/>
          </a:xfrm>
          <a:prstGeom prst="rect">
            <a:avLst/>
          </a:prstGeom>
          <a:solidFill>
            <a:schemeClr val="accent5">
              <a:lumMod val="60000"/>
              <a:lumOff val="40000"/>
            </a:schemeClr>
          </a:solidFill>
        </p:spPr>
        <p:txBody>
          <a:bodyPr wrap="square" rtlCol="0">
            <a:spAutoFit/>
          </a:bodyPr>
          <a:lstStyle/>
          <a:p>
            <a:pPr algn="ctr"/>
            <a:r>
              <a:rPr lang="en-US" sz="2000" dirty="0" smtClean="0">
                <a:latin typeface="Calibri" panose="020F0502020204030204" pitchFamily="34" charset="0"/>
                <a:cs typeface="Calibri" panose="020F0502020204030204" pitchFamily="34" charset="0"/>
              </a:rPr>
              <a:t>Your child will have the letter cards, decodable words and tricky words in their book bag each week for you to use together at home</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643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onique R (@RedBaronessIC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888" y="164503"/>
            <a:ext cx="4394392" cy="614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10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changes lives</a:t>
            </a:r>
            <a:endParaRPr lang="en-GB" dirty="0"/>
          </a:p>
        </p:txBody>
      </p:sp>
      <p:sp>
        <p:nvSpPr>
          <p:cNvPr id="4" name="TextBox 3"/>
          <p:cNvSpPr txBox="1"/>
          <p:nvPr/>
        </p:nvSpPr>
        <p:spPr>
          <a:xfrm>
            <a:off x="4281054" y="3042458"/>
            <a:ext cx="3217025" cy="3046988"/>
          </a:xfrm>
          <a:prstGeom prst="rect">
            <a:avLst/>
          </a:prstGeom>
          <a:solidFill>
            <a:schemeClr val="accent3">
              <a:lumMod val="50000"/>
            </a:schemeClr>
          </a:solidFill>
        </p:spPr>
        <p:txBody>
          <a:bodyPr wrap="square" rtlCol="0">
            <a:spAutoFit/>
          </a:bodyPr>
          <a:lstStyle/>
          <a:p>
            <a:pPr algn="ctr"/>
            <a:r>
              <a:rPr lang="en-GB" sz="2400" dirty="0" smtClean="0">
                <a:solidFill>
                  <a:schemeClr val="bg1"/>
                </a:solidFill>
              </a:rPr>
              <a:t>There is considerable research to </a:t>
            </a:r>
            <a:r>
              <a:rPr lang="en-GB" sz="2400" dirty="0">
                <a:solidFill>
                  <a:schemeClr val="bg1"/>
                </a:solidFill>
              </a:rPr>
              <a:t>show that children who enjoy reading and choose to read, benefit not only academically but socially and emotionally too. </a:t>
            </a:r>
          </a:p>
        </p:txBody>
      </p:sp>
      <p:sp>
        <p:nvSpPr>
          <p:cNvPr id="5" name="TextBox 4"/>
          <p:cNvSpPr txBox="1"/>
          <p:nvPr/>
        </p:nvSpPr>
        <p:spPr>
          <a:xfrm>
            <a:off x="523701" y="3599411"/>
            <a:ext cx="3217025" cy="1200329"/>
          </a:xfrm>
          <a:prstGeom prst="rect">
            <a:avLst/>
          </a:prstGeom>
          <a:solidFill>
            <a:schemeClr val="tx2">
              <a:lumMod val="75000"/>
            </a:schemeClr>
          </a:solidFill>
        </p:spPr>
        <p:txBody>
          <a:bodyPr wrap="square" rtlCol="0">
            <a:spAutoFit/>
          </a:bodyPr>
          <a:lstStyle/>
          <a:p>
            <a:pPr algn="ctr"/>
            <a:r>
              <a:rPr lang="en-GB" sz="2400" dirty="0" smtClean="0">
                <a:solidFill>
                  <a:schemeClr val="bg1"/>
                </a:solidFill>
              </a:rPr>
              <a:t>Reading is essential for </a:t>
            </a:r>
            <a:r>
              <a:rPr lang="en-GB" sz="2400" b="1" dirty="0" smtClean="0">
                <a:solidFill>
                  <a:schemeClr val="bg1"/>
                </a:solidFill>
              </a:rPr>
              <a:t>all </a:t>
            </a:r>
            <a:r>
              <a:rPr lang="en-GB" sz="2400" dirty="0" smtClean="0">
                <a:solidFill>
                  <a:schemeClr val="bg1"/>
                </a:solidFill>
              </a:rPr>
              <a:t>subject areas.</a:t>
            </a:r>
            <a:endParaRPr lang="en-GB" sz="2400" dirty="0">
              <a:solidFill>
                <a:schemeClr val="bg1"/>
              </a:solidFill>
            </a:endParaRPr>
          </a:p>
          <a:p>
            <a:pPr algn="ctr"/>
            <a:r>
              <a:rPr lang="en-GB" sz="2400" dirty="0" smtClean="0"/>
              <a:t> </a:t>
            </a:r>
            <a:endParaRPr lang="en-GB" sz="2400" dirty="0"/>
          </a:p>
        </p:txBody>
      </p:sp>
      <p:sp>
        <p:nvSpPr>
          <p:cNvPr id="6" name="TextBox 5"/>
          <p:cNvSpPr txBox="1"/>
          <p:nvPr/>
        </p:nvSpPr>
        <p:spPr>
          <a:xfrm>
            <a:off x="8038407" y="3358940"/>
            <a:ext cx="3543993" cy="2308324"/>
          </a:xfrm>
          <a:prstGeom prst="rect">
            <a:avLst/>
          </a:prstGeom>
          <a:solidFill>
            <a:schemeClr val="accent5">
              <a:lumMod val="50000"/>
            </a:schemeClr>
          </a:solidFill>
        </p:spPr>
        <p:txBody>
          <a:bodyPr wrap="square" rtlCol="0">
            <a:spAutoFit/>
          </a:bodyPr>
          <a:lstStyle/>
          <a:p>
            <a:pPr algn="ctr"/>
            <a:r>
              <a:rPr lang="en-GB" sz="2400" dirty="0" smtClean="0">
                <a:solidFill>
                  <a:schemeClr val="bg1"/>
                </a:solidFill>
              </a:rPr>
              <a:t>High quality, consistent teaching of early reading for every child in every classroom so that we open the gateway as soon as possible for our children.</a:t>
            </a:r>
            <a:endParaRPr lang="en-GB" sz="2400" dirty="0">
              <a:solidFill>
                <a:schemeClr val="bg1"/>
              </a:solidFill>
            </a:endParaRPr>
          </a:p>
        </p:txBody>
      </p:sp>
      <p:pic>
        <p:nvPicPr>
          <p:cNvPr id="1026" name="Picture 2" descr="Steward Team Nominations (due this week!) — Open 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678" y="2034443"/>
            <a:ext cx="1321724" cy="1321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d The Mind - Mental Health Schizophrenia Art Clipart - Full Size Clipart  (#3217900) - Pin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67" y="1887288"/>
            <a:ext cx="1087724" cy="1096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y silhouette - Free Vector Silhouettes | Creazil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8114" y="2641287"/>
            <a:ext cx="1651466" cy="6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8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 calcmode="lin" valueType="num">
                                      <p:cBhvr>
                                        <p:cTn id="12" dur="500" fill="hold"/>
                                        <p:tgtEl>
                                          <p:spTgt spid="1030"/>
                                        </p:tgtEl>
                                        <p:attrNameLst>
                                          <p:attrName>ppt_w</p:attrName>
                                        </p:attrNameLst>
                                      </p:cBhvr>
                                      <p:tavLst>
                                        <p:tav tm="0">
                                          <p:val>
                                            <p:fltVal val="0"/>
                                          </p:val>
                                        </p:tav>
                                        <p:tav tm="100000">
                                          <p:val>
                                            <p:strVal val="#ppt_w"/>
                                          </p:val>
                                        </p:tav>
                                      </p:tavLst>
                                    </p:anim>
                                    <p:anim calcmode="lin" valueType="num">
                                      <p:cBhvr>
                                        <p:cTn id="13" dur="500" fill="hold"/>
                                        <p:tgtEl>
                                          <p:spTgt spid="1030"/>
                                        </p:tgtEl>
                                        <p:attrNameLst>
                                          <p:attrName>ppt_h</p:attrName>
                                        </p:attrNameLst>
                                      </p:cBhvr>
                                      <p:tavLst>
                                        <p:tav tm="0">
                                          <p:val>
                                            <p:fltVal val="0"/>
                                          </p:val>
                                        </p:tav>
                                        <p:tav tm="100000">
                                          <p:val>
                                            <p:strVal val="#ppt_h"/>
                                          </p:val>
                                        </p:tav>
                                      </p:tavLst>
                                    </p:anim>
                                    <p:animEffect transition="in" filter="fade">
                                      <p:cBhvr>
                                        <p:cTn id="14" dur="500"/>
                                        <p:tgtEl>
                                          <p:spTgt spid="10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fill="hold"/>
                                        <p:tgtEl>
                                          <p:spTgt spid="1026"/>
                                        </p:tgtEl>
                                        <p:attrNameLst>
                                          <p:attrName>ppt_w</p:attrName>
                                        </p:attrNameLst>
                                      </p:cBhvr>
                                      <p:tavLst>
                                        <p:tav tm="0">
                                          <p:val>
                                            <p:fltVal val="0"/>
                                          </p:val>
                                        </p:tav>
                                        <p:tav tm="100000">
                                          <p:val>
                                            <p:strVal val="#ppt_w"/>
                                          </p:val>
                                        </p:tav>
                                      </p:tavLst>
                                    </p:anim>
                                    <p:anim calcmode="lin" valueType="num">
                                      <p:cBhvr>
                                        <p:cTn id="37" dur="500" fill="hold"/>
                                        <p:tgtEl>
                                          <p:spTgt spid="1026"/>
                                        </p:tgtEl>
                                        <p:attrNameLst>
                                          <p:attrName>ppt_h</p:attrName>
                                        </p:attrNameLst>
                                      </p:cBhvr>
                                      <p:tavLst>
                                        <p:tav tm="0">
                                          <p:val>
                                            <p:fltVal val="0"/>
                                          </p:val>
                                        </p:tav>
                                        <p:tav tm="100000">
                                          <p:val>
                                            <p:strVal val="#ppt_h"/>
                                          </p:val>
                                        </p:tav>
                                      </p:tavLst>
                                    </p:anim>
                                    <p:animEffect transition="in" filter="fade">
                                      <p:cBhvr>
                                        <p:cTn id="38" dur="500"/>
                                        <p:tgtEl>
                                          <p:spTgt spid="10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 to read, read to learn</a:t>
            </a:r>
            <a:endParaRPr lang="en-GB" dirty="0"/>
          </a:p>
        </p:txBody>
      </p:sp>
      <p:sp>
        <p:nvSpPr>
          <p:cNvPr id="5" name="TextBox 4"/>
          <p:cNvSpPr txBox="1"/>
          <p:nvPr/>
        </p:nvSpPr>
        <p:spPr>
          <a:xfrm>
            <a:off x="744652" y="3571659"/>
            <a:ext cx="3936723" cy="2308324"/>
          </a:xfrm>
          <a:prstGeom prst="rect">
            <a:avLst/>
          </a:prstGeom>
          <a:solidFill>
            <a:schemeClr val="accent3">
              <a:lumMod val="20000"/>
              <a:lumOff val="80000"/>
            </a:schemeClr>
          </a:solidFill>
        </p:spPr>
        <p:txBody>
          <a:bodyPr wrap="square" rtlCol="0">
            <a:spAutoFit/>
          </a:bodyPr>
          <a:lstStyle/>
          <a:p>
            <a:pPr algn="ctr"/>
            <a:r>
              <a:rPr lang="en-GB" sz="2400" dirty="0"/>
              <a:t>L</a:t>
            </a:r>
            <a:r>
              <a:rPr lang="en-GB" sz="2400" dirty="0" smtClean="0"/>
              <a:t>earning environments that celebrate reading and inspire a love of reading for pleasure through the sharing of diverse texts and the availability of quality resources</a:t>
            </a:r>
            <a:endParaRPr lang="en-GB" sz="2400" dirty="0"/>
          </a:p>
        </p:txBody>
      </p:sp>
      <p:sp>
        <p:nvSpPr>
          <p:cNvPr id="6" name="TextBox 5"/>
          <p:cNvSpPr txBox="1"/>
          <p:nvPr/>
        </p:nvSpPr>
        <p:spPr>
          <a:xfrm>
            <a:off x="5599489" y="4354547"/>
            <a:ext cx="2074175" cy="1200329"/>
          </a:xfrm>
          <a:prstGeom prst="rect">
            <a:avLst/>
          </a:prstGeom>
          <a:solidFill>
            <a:schemeClr val="accent5">
              <a:lumMod val="20000"/>
              <a:lumOff val="80000"/>
            </a:schemeClr>
          </a:solidFill>
        </p:spPr>
        <p:txBody>
          <a:bodyPr wrap="square" rtlCol="0">
            <a:spAutoFit/>
          </a:bodyPr>
          <a:lstStyle/>
          <a:p>
            <a:pPr algn="ctr"/>
            <a:r>
              <a:rPr lang="en-GB" sz="2400" dirty="0" smtClean="0"/>
              <a:t>Teachers who are role model readers</a:t>
            </a:r>
            <a:endParaRPr lang="en-GB" sz="2400" dirty="0"/>
          </a:p>
        </p:txBody>
      </p:sp>
      <p:sp>
        <p:nvSpPr>
          <p:cNvPr id="7" name="TextBox 6"/>
          <p:cNvSpPr txBox="1"/>
          <p:nvPr/>
        </p:nvSpPr>
        <p:spPr>
          <a:xfrm>
            <a:off x="8591779" y="4053662"/>
            <a:ext cx="2743200" cy="1569660"/>
          </a:xfrm>
          <a:prstGeom prst="rect">
            <a:avLst/>
          </a:prstGeom>
          <a:solidFill>
            <a:schemeClr val="tx2">
              <a:lumMod val="20000"/>
              <a:lumOff val="80000"/>
            </a:schemeClr>
          </a:solidFill>
        </p:spPr>
        <p:txBody>
          <a:bodyPr wrap="square" rtlCol="0">
            <a:spAutoFit/>
          </a:bodyPr>
          <a:lstStyle/>
          <a:p>
            <a:pPr algn="ctr"/>
            <a:r>
              <a:rPr lang="en-GB" sz="2400" dirty="0" smtClean="0"/>
              <a:t>High expectations about the importance of reading at home </a:t>
            </a:r>
            <a:endParaRPr lang="en-GB" sz="2400" dirty="0"/>
          </a:p>
        </p:txBody>
      </p:sp>
      <p:pic>
        <p:nvPicPr>
          <p:cNvPr id="2050" name="Picture 2" descr="Clip Art Foot Step, HD Png Download - kindpng"/>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171248" y="3196544"/>
            <a:ext cx="1082481" cy="11580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glish country house Silhouette Clip art - home icon png download -  1200*1200 - Free Transparent House png Download. - Clip 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5110" y="3040715"/>
            <a:ext cx="1069869" cy="10698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iry Tale Cute Book. Open Book With Stars And Hearts. Vector Illustration  Isolzted On White Background. Stock Vector - Illustration of open, flat:  18493871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447" y="2158546"/>
            <a:ext cx="1742872" cy="1742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37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phonics?</a:t>
            </a:r>
            <a:endParaRPr lang="en-GB" dirty="0"/>
          </a:p>
        </p:txBody>
      </p:sp>
      <p:pic>
        <p:nvPicPr>
          <p:cNvPr id="2050" name="Picture 2" descr="Gov Crown-Bk – Northern Housing Awards"/>
          <p:cNvPicPr>
            <a:picLocks noChangeAspect="1" noChangeArrowheads="1"/>
          </p:cNvPicPr>
          <p:nvPr/>
        </p:nvPicPr>
        <p:blipFill>
          <a:blip r:embed="rId3">
            <a:clrChange>
              <a:clrFrom>
                <a:srgbClr val="F5F4F4"/>
              </a:clrFrom>
              <a:clrTo>
                <a:srgbClr val="F5F4F4">
                  <a:alpha val="0"/>
                </a:srgbClr>
              </a:clrTo>
            </a:clrChange>
            <a:extLst>
              <a:ext uri="{28A0092B-C50C-407E-A947-70E740481C1C}">
                <a14:useLocalDpi xmlns:a14="http://schemas.microsoft.com/office/drawing/2010/main" val="0"/>
              </a:ext>
            </a:extLst>
          </a:blip>
          <a:srcRect/>
          <a:stretch>
            <a:fillRect/>
          </a:stretch>
        </p:blipFill>
        <p:spPr bwMode="auto">
          <a:xfrm>
            <a:off x="6916187" y="1835239"/>
            <a:ext cx="4043819" cy="2123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779" y="3958244"/>
            <a:ext cx="4965063" cy="2062103"/>
          </a:xfrm>
          <a:prstGeom prst="rect">
            <a:avLst/>
          </a:prstGeom>
          <a:solidFill>
            <a:schemeClr val="accent5">
              <a:lumMod val="40000"/>
              <a:lumOff val="60000"/>
            </a:schemeClr>
          </a:solidFill>
        </p:spPr>
        <p:txBody>
          <a:bodyPr wrap="square" rtlCol="0">
            <a:spAutoFit/>
          </a:bodyPr>
          <a:lstStyle/>
          <a:p>
            <a:pPr algn="ctr"/>
            <a:r>
              <a:rPr lang="en-GB" sz="3200" dirty="0" smtClean="0"/>
              <a:t>To be able to read, children need to be taught an efficient strategy. </a:t>
            </a:r>
            <a:br>
              <a:rPr lang="en-GB" sz="3200" dirty="0" smtClean="0"/>
            </a:br>
            <a:r>
              <a:rPr lang="en-GB" sz="3200" dirty="0" smtClean="0"/>
              <a:t>That strategy is phonics.</a:t>
            </a:r>
            <a:endParaRPr lang="en-GB" sz="3200" dirty="0"/>
          </a:p>
        </p:txBody>
      </p:sp>
      <p:pic>
        <p:nvPicPr>
          <p:cNvPr id="2052" name="Picture 4" descr="Work Efficiency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947" y="1944241"/>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19746" y="3958244"/>
            <a:ext cx="4965063" cy="1754326"/>
          </a:xfrm>
          <a:prstGeom prst="rect">
            <a:avLst/>
          </a:prstGeom>
          <a:solidFill>
            <a:schemeClr val="accent5">
              <a:lumMod val="40000"/>
              <a:lumOff val="60000"/>
            </a:schemeClr>
          </a:solidFill>
        </p:spPr>
        <p:txBody>
          <a:bodyPr wrap="square" rtlCol="0">
            <a:spAutoFit/>
          </a:bodyPr>
          <a:lstStyle/>
          <a:p>
            <a:pPr algn="ctr"/>
            <a:r>
              <a:rPr lang="en-GB" sz="3600" dirty="0" smtClean="0"/>
              <a:t>Children should </a:t>
            </a:r>
            <a:r>
              <a:rPr lang="en-GB" sz="3600" dirty="0"/>
              <a:t>use phonics as </a:t>
            </a:r>
            <a:r>
              <a:rPr lang="en-GB" sz="3600" i="1" dirty="0"/>
              <a:t>the</a:t>
            </a:r>
            <a:r>
              <a:rPr lang="en-GB" sz="3600" dirty="0"/>
              <a:t> route to decode (read) </a:t>
            </a:r>
            <a:r>
              <a:rPr lang="en-GB" sz="3600" dirty="0" smtClean="0"/>
              <a:t>words.</a:t>
            </a:r>
            <a:endParaRPr lang="en-GB" sz="3600" dirty="0"/>
          </a:p>
        </p:txBody>
      </p:sp>
    </p:spTree>
    <p:extLst>
      <p:ext uri="{BB962C8B-B14F-4D97-AF65-F5344CB8AC3E}">
        <p14:creationId xmlns:p14="http://schemas.microsoft.com/office/powerpoint/2010/main" val="26259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500" fill="hold"/>
                                        <p:tgtEl>
                                          <p:spTgt spid="2052"/>
                                        </p:tgtEl>
                                        <p:attrNameLst>
                                          <p:attrName>ppt_w</p:attrName>
                                        </p:attrNameLst>
                                      </p:cBhvr>
                                      <p:tavLst>
                                        <p:tav tm="0">
                                          <p:val>
                                            <p:fltVal val="0"/>
                                          </p:val>
                                        </p:tav>
                                        <p:tav tm="100000">
                                          <p:val>
                                            <p:strVal val="#ppt_w"/>
                                          </p:val>
                                        </p:tav>
                                      </p:tavLst>
                                    </p:anim>
                                    <p:anim calcmode="lin" valueType="num">
                                      <p:cBhvr>
                                        <p:cTn id="13" dur="500" fill="hold"/>
                                        <p:tgtEl>
                                          <p:spTgt spid="2052"/>
                                        </p:tgtEl>
                                        <p:attrNameLst>
                                          <p:attrName>ppt_h</p:attrName>
                                        </p:attrNameLst>
                                      </p:cBhvr>
                                      <p:tavLst>
                                        <p:tav tm="0">
                                          <p:val>
                                            <p:fltVal val="0"/>
                                          </p:val>
                                        </p:tav>
                                        <p:tav tm="100000">
                                          <p:val>
                                            <p:strVal val="#ppt_h"/>
                                          </p:val>
                                        </p:tav>
                                      </p:tavLst>
                                    </p:anim>
                                    <p:animEffect transition="in" filter="fade">
                                      <p:cBhvr>
                                        <p:cTn id="14" dur="500"/>
                                        <p:tgtEl>
                                          <p:spTgt spid="20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animEffect transition="in" filter="fade">
                                      <p:cBhvr>
                                        <p:cTn id="26" dur="500"/>
                                        <p:tgtEl>
                                          <p:spTgt spid="20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 is phonics?</a:t>
            </a:r>
            <a:endParaRPr lang="en-GB" dirty="0"/>
          </a:p>
        </p:txBody>
      </p:sp>
      <p:pic>
        <p:nvPicPr>
          <p:cNvPr id="3076" name="Picture 4" descr="Ecoute png 1 » P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434" y="2737124"/>
            <a:ext cx="1606723" cy="1894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3054" y="4631575"/>
            <a:ext cx="4965063" cy="1077218"/>
          </a:xfrm>
          <a:prstGeom prst="rect">
            <a:avLst/>
          </a:prstGeom>
          <a:noFill/>
        </p:spPr>
        <p:txBody>
          <a:bodyPr wrap="square" rtlCol="0">
            <a:spAutoFit/>
          </a:bodyPr>
          <a:lstStyle/>
          <a:p>
            <a:pPr algn="ctr"/>
            <a:r>
              <a:rPr lang="en-GB" sz="3200" dirty="0" smtClean="0"/>
              <a:t>Spoken sounds</a:t>
            </a:r>
            <a:br>
              <a:rPr lang="en-GB" sz="3200" dirty="0" smtClean="0"/>
            </a:br>
            <a:r>
              <a:rPr lang="en-GB" sz="3200" dirty="0" smtClean="0"/>
              <a:t>(phonemes)…</a:t>
            </a:r>
            <a:endParaRPr lang="en-GB" sz="3200" dirty="0"/>
          </a:p>
        </p:txBody>
      </p:sp>
      <p:sp>
        <p:nvSpPr>
          <p:cNvPr id="7" name="TextBox 6"/>
          <p:cNvSpPr txBox="1"/>
          <p:nvPr/>
        </p:nvSpPr>
        <p:spPr>
          <a:xfrm>
            <a:off x="6341427" y="4631575"/>
            <a:ext cx="4563687" cy="1077218"/>
          </a:xfrm>
          <a:prstGeom prst="rect">
            <a:avLst/>
          </a:prstGeom>
          <a:noFill/>
        </p:spPr>
        <p:txBody>
          <a:bodyPr wrap="square" rtlCol="0">
            <a:spAutoFit/>
          </a:bodyPr>
          <a:lstStyle/>
          <a:p>
            <a:pPr algn="ctr"/>
            <a:r>
              <a:rPr lang="en-GB" sz="3200" dirty="0" smtClean="0"/>
              <a:t>…can be represented by letters to form words</a:t>
            </a:r>
            <a:endParaRPr lang="en-GB" sz="3200" dirty="0"/>
          </a:p>
        </p:txBody>
      </p:sp>
      <p:cxnSp>
        <p:nvCxnSpPr>
          <p:cNvPr id="5" name="Straight Arrow Connector 4"/>
          <p:cNvCxnSpPr/>
          <p:nvPr/>
        </p:nvCxnSpPr>
        <p:spPr>
          <a:xfrm>
            <a:off x="4297680" y="5170184"/>
            <a:ext cx="1695797" cy="0"/>
          </a:xfrm>
          <a:prstGeom prst="straightConnector1">
            <a:avLst/>
          </a:prstGeom>
          <a:ln w="2476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64386" y="3053894"/>
            <a:ext cx="2917768" cy="1015663"/>
          </a:xfrm>
          <a:prstGeom prst="rect">
            <a:avLst/>
          </a:prstGeom>
          <a:noFill/>
        </p:spPr>
        <p:txBody>
          <a:bodyPr wrap="square" rtlCol="0">
            <a:spAutoFit/>
          </a:bodyPr>
          <a:lstStyle/>
          <a:p>
            <a:pPr algn="ctr"/>
            <a:r>
              <a:rPr lang="en-GB" sz="6000" dirty="0" smtClean="0"/>
              <a:t>seat</a:t>
            </a:r>
            <a:endParaRPr lang="en-GB" sz="6000" dirty="0"/>
          </a:p>
        </p:txBody>
      </p:sp>
      <p:sp>
        <p:nvSpPr>
          <p:cNvPr id="11" name="TextBox 10"/>
          <p:cNvSpPr txBox="1"/>
          <p:nvPr/>
        </p:nvSpPr>
        <p:spPr>
          <a:xfrm>
            <a:off x="7812779" y="3670099"/>
            <a:ext cx="591389" cy="1015663"/>
          </a:xfrm>
          <a:prstGeom prst="rect">
            <a:avLst/>
          </a:prstGeom>
          <a:noFill/>
        </p:spPr>
        <p:txBody>
          <a:bodyPr wrap="square" rtlCol="0">
            <a:spAutoFit/>
          </a:bodyPr>
          <a:lstStyle/>
          <a:p>
            <a:pPr algn="ctr"/>
            <a:r>
              <a:rPr lang="en-GB" sz="6000" dirty="0" smtClean="0">
                <a:solidFill>
                  <a:srgbClr val="FF0000"/>
                </a:solidFill>
              </a:rPr>
              <a:t>s</a:t>
            </a:r>
            <a:endParaRPr lang="en-GB" sz="6000" dirty="0">
              <a:solidFill>
                <a:srgbClr val="FF0000"/>
              </a:solidFill>
            </a:endParaRPr>
          </a:p>
        </p:txBody>
      </p:sp>
      <p:sp>
        <p:nvSpPr>
          <p:cNvPr id="12" name="TextBox 11"/>
          <p:cNvSpPr txBox="1"/>
          <p:nvPr/>
        </p:nvSpPr>
        <p:spPr>
          <a:xfrm>
            <a:off x="8047912" y="3670099"/>
            <a:ext cx="1220777" cy="1015663"/>
          </a:xfrm>
          <a:prstGeom prst="rect">
            <a:avLst/>
          </a:prstGeom>
          <a:noFill/>
        </p:spPr>
        <p:txBody>
          <a:bodyPr wrap="square" rtlCol="0">
            <a:spAutoFit/>
          </a:bodyPr>
          <a:lstStyle/>
          <a:p>
            <a:pPr algn="ctr"/>
            <a:r>
              <a:rPr lang="en-GB" sz="6000" dirty="0" err="1" smtClean="0">
                <a:solidFill>
                  <a:srgbClr val="00B0F0"/>
                </a:solidFill>
              </a:rPr>
              <a:t>ea</a:t>
            </a:r>
            <a:endParaRPr lang="en-GB" sz="6000" dirty="0">
              <a:solidFill>
                <a:srgbClr val="00B0F0"/>
              </a:solidFill>
            </a:endParaRPr>
          </a:p>
        </p:txBody>
      </p:sp>
      <p:sp>
        <p:nvSpPr>
          <p:cNvPr id="13" name="TextBox 12"/>
          <p:cNvSpPr txBox="1"/>
          <p:nvPr/>
        </p:nvSpPr>
        <p:spPr>
          <a:xfrm>
            <a:off x="8876808" y="3667483"/>
            <a:ext cx="591389" cy="1015663"/>
          </a:xfrm>
          <a:prstGeom prst="rect">
            <a:avLst/>
          </a:prstGeom>
          <a:noFill/>
        </p:spPr>
        <p:txBody>
          <a:bodyPr wrap="square" rtlCol="0">
            <a:spAutoFit/>
          </a:bodyPr>
          <a:lstStyle/>
          <a:p>
            <a:pPr algn="ctr"/>
            <a:r>
              <a:rPr lang="en-GB" sz="6000" dirty="0">
                <a:solidFill>
                  <a:srgbClr val="00B050"/>
                </a:solidFill>
              </a:rPr>
              <a:t>t</a:t>
            </a:r>
          </a:p>
        </p:txBody>
      </p:sp>
    </p:spTree>
    <p:extLst>
      <p:ext uri="{BB962C8B-B14F-4D97-AF65-F5344CB8AC3E}">
        <p14:creationId xmlns:p14="http://schemas.microsoft.com/office/powerpoint/2010/main" val="29004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 calcmode="lin" valueType="num">
                                      <p:cBhvr>
                                        <p:cTn id="12" dur="500" fill="hold"/>
                                        <p:tgtEl>
                                          <p:spTgt spid="3076"/>
                                        </p:tgtEl>
                                        <p:attrNameLst>
                                          <p:attrName>ppt_w</p:attrName>
                                        </p:attrNameLst>
                                      </p:cBhvr>
                                      <p:tavLst>
                                        <p:tav tm="0">
                                          <p:val>
                                            <p:fltVal val="0"/>
                                          </p:val>
                                        </p:tav>
                                        <p:tav tm="100000">
                                          <p:val>
                                            <p:strVal val="#ppt_w"/>
                                          </p:val>
                                        </p:tav>
                                      </p:tavLst>
                                    </p:anim>
                                    <p:anim calcmode="lin" valueType="num">
                                      <p:cBhvr>
                                        <p:cTn id="13" dur="500" fill="hold"/>
                                        <p:tgtEl>
                                          <p:spTgt spid="3076"/>
                                        </p:tgtEl>
                                        <p:attrNameLst>
                                          <p:attrName>ppt_h</p:attrName>
                                        </p:attrNameLst>
                                      </p:cBhvr>
                                      <p:tavLst>
                                        <p:tav tm="0">
                                          <p:val>
                                            <p:fltVal val="0"/>
                                          </p:val>
                                        </p:tav>
                                        <p:tav tm="100000">
                                          <p:val>
                                            <p:strVal val="#ppt_h"/>
                                          </p:val>
                                        </p:tav>
                                      </p:tavLst>
                                    </p:anim>
                                    <p:animEffect transition="in" filter="fade">
                                      <p:cBhvr>
                                        <p:cTn id="14" dur="500"/>
                                        <p:tgtEl>
                                          <p:spTgt spid="3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07423" y="543777"/>
            <a:ext cx="2917768" cy="1569660"/>
          </a:xfrm>
          <a:prstGeom prst="rect">
            <a:avLst/>
          </a:prstGeom>
          <a:noFill/>
        </p:spPr>
        <p:txBody>
          <a:bodyPr wrap="square" rtlCol="0">
            <a:spAutoFit/>
          </a:bodyPr>
          <a:lstStyle/>
          <a:p>
            <a:pPr algn="ctr"/>
            <a:r>
              <a:rPr lang="en-GB" sz="9600" dirty="0" smtClean="0">
                <a:solidFill>
                  <a:srgbClr val="FF0000"/>
                </a:solidFill>
              </a:rPr>
              <a:t>s</a:t>
            </a:r>
            <a:r>
              <a:rPr lang="en-GB" sz="9600" dirty="0" smtClean="0">
                <a:solidFill>
                  <a:srgbClr val="00B0F0"/>
                </a:solidFill>
              </a:rPr>
              <a:t>ea</a:t>
            </a:r>
            <a:r>
              <a:rPr lang="en-GB" sz="9600" dirty="0" smtClean="0">
                <a:solidFill>
                  <a:srgbClr val="00B050"/>
                </a:solidFill>
              </a:rPr>
              <a:t>t</a:t>
            </a:r>
            <a:endParaRPr lang="en-GB" sz="9600" dirty="0">
              <a:solidFill>
                <a:srgbClr val="00B050"/>
              </a:solidFill>
            </a:endParaRPr>
          </a:p>
        </p:txBody>
      </p:sp>
      <p:sp>
        <p:nvSpPr>
          <p:cNvPr id="5" name="TextBox 4"/>
          <p:cNvSpPr txBox="1"/>
          <p:nvPr/>
        </p:nvSpPr>
        <p:spPr>
          <a:xfrm>
            <a:off x="325642" y="2123412"/>
            <a:ext cx="3155576" cy="3170099"/>
          </a:xfrm>
          <a:prstGeom prst="rect">
            <a:avLst/>
          </a:prstGeom>
          <a:solidFill>
            <a:schemeClr val="accent5">
              <a:lumMod val="20000"/>
              <a:lumOff val="80000"/>
            </a:schemeClr>
          </a:solidFill>
        </p:spPr>
        <p:txBody>
          <a:bodyPr wrap="square" rtlCol="0">
            <a:spAutoFit/>
          </a:bodyPr>
          <a:lstStyle/>
          <a:p>
            <a:pPr algn="ctr"/>
            <a:r>
              <a:rPr lang="en-GB" sz="4000" dirty="0" smtClean="0"/>
              <a:t>In the word ‘seat’ we can hear 3 phonemes</a:t>
            </a:r>
            <a:br>
              <a:rPr lang="en-GB" sz="4000" dirty="0" smtClean="0"/>
            </a:br>
            <a:r>
              <a:rPr lang="en-GB" sz="4000" dirty="0" smtClean="0"/>
              <a:t>(sounds).</a:t>
            </a:r>
            <a:endParaRPr lang="en-GB" sz="4000" dirty="0"/>
          </a:p>
        </p:txBody>
      </p:sp>
      <p:sp>
        <p:nvSpPr>
          <p:cNvPr id="6" name="TextBox 5"/>
          <p:cNvSpPr txBox="1"/>
          <p:nvPr/>
        </p:nvSpPr>
        <p:spPr>
          <a:xfrm>
            <a:off x="4009912" y="2113437"/>
            <a:ext cx="3015279" cy="3170099"/>
          </a:xfrm>
          <a:prstGeom prst="rect">
            <a:avLst/>
          </a:prstGeom>
          <a:solidFill>
            <a:schemeClr val="accent5">
              <a:lumMod val="40000"/>
              <a:lumOff val="60000"/>
            </a:schemeClr>
          </a:solidFill>
        </p:spPr>
        <p:txBody>
          <a:bodyPr wrap="square" rtlCol="0">
            <a:spAutoFit/>
          </a:bodyPr>
          <a:lstStyle/>
          <a:p>
            <a:pPr algn="ctr"/>
            <a:r>
              <a:rPr lang="en-GB" sz="4000" dirty="0"/>
              <a:t>E</a:t>
            </a:r>
            <a:r>
              <a:rPr lang="en-GB" sz="4000" dirty="0" smtClean="0"/>
              <a:t>ach phoneme is represented by a ‘grapheme’</a:t>
            </a:r>
            <a:endParaRPr lang="en-GB" sz="4000" dirty="0"/>
          </a:p>
        </p:txBody>
      </p:sp>
      <p:sp>
        <p:nvSpPr>
          <p:cNvPr id="7" name="TextBox 6"/>
          <p:cNvSpPr txBox="1"/>
          <p:nvPr/>
        </p:nvSpPr>
        <p:spPr>
          <a:xfrm>
            <a:off x="7651620" y="2113437"/>
            <a:ext cx="4182035" cy="3785652"/>
          </a:xfrm>
          <a:prstGeom prst="rect">
            <a:avLst/>
          </a:prstGeom>
          <a:solidFill>
            <a:schemeClr val="accent5">
              <a:lumMod val="60000"/>
              <a:lumOff val="40000"/>
            </a:schemeClr>
          </a:solidFill>
        </p:spPr>
        <p:txBody>
          <a:bodyPr wrap="square" rtlCol="0">
            <a:spAutoFit/>
          </a:bodyPr>
          <a:lstStyle/>
          <a:p>
            <a:pPr algn="ctr"/>
            <a:r>
              <a:rPr lang="en-GB" sz="4000" dirty="0" smtClean="0"/>
              <a:t>A grapheme is a letter or a combination of letters that represent </a:t>
            </a:r>
            <a:r>
              <a:rPr lang="en-GB" sz="4000" b="1" dirty="0" smtClean="0"/>
              <a:t>one </a:t>
            </a:r>
            <a:r>
              <a:rPr lang="en-GB" sz="4000" dirty="0" smtClean="0"/>
              <a:t>sound.</a:t>
            </a:r>
            <a:endParaRPr lang="en-GB" sz="4000" dirty="0"/>
          </a:p>
        </p:txBody>
      </p:sp>
      <p:sp>
        <p:nvSpPr>
          <p:cNvPr id="8" name="TextBox 7"/>
          <p:cNvSpPr txBox="1"/>
          <p:nvPr/>
        </p:nvSpPr>
        <p:spPr>
          <a:xfrm>
            <a:off x="4607858" y="690283"/>
            <a:ext cx="277906" cy="369332"/>
          </a:xfrm>
          <a:prstGeom prst="rect">
            <a:avLst/>
          </a:prstGeom>
          <a:noFill/>
        </p:spPr>
        <p:txBody>
          <a:bodyPr wrap="square" rtlCol="0">
            <a:spAutoFit/>
          </a:bodyPr>
          <a:lstStyle/>
          <a:p>
            <a:r>
              <a:rPr lang="en-GB" dirty="0" smtClean="0">
                <a:solidFill>
                  <a:srgbClr val="FF0000"/>
                </a:solidFill>
              </a:rPr>
              <a:t>1</a:t>
            </a:r>
            <a:endParaRPr lang="en-GB" dirty="0">
              <a:solidFill>
                <a:srgbClr val="FF0000"/>
              </a:solidFill>
            </a:endParaRPr>
          </a:p>
        </p:txBody>
      </p:sp>
      <p:sp>
        <p:nvSpPr>
          <p:cNvPr id="9" name="TextBox 8"/>
          <p:cNvSpPr txBox="1"/>
          <p:nvPr/>
        </p:nvSpPr>
        <p:spPr>
          <a:xfrm>
            <a:off x="5427354" y="690283"/>
            <a:ext cx="277906" cy="369332"/>
          </a:xfrm>
          <a:prstGeom prst="rect">
            <a:avLst/>
          </a:prstGeom>
          <a:noFill/>
        </p:spPr>
        <p:txBody>
          <a:bodyPr wrap="square" rtlCol="0">
            <a:spAutoFit/>
          </a:bodyPr>
          <a:lstStyle/>
          <a:p>
            <a:r>
              <a:rPr lang="en-GB" dirty="0" smtClean="0">
                <a:solidFill>
                  <a:srgbClr val="00B0F0"/>
                </a:solidFill>
              </a:rPr>
              <a:t>2</a:t>
            </a:r>
            <a:endParaRPr lang="en-GB" dirty="0">
              <a:solidFill>
                <a:srgbClr val="00B0F0"/>
              </a:solidFill>
            </a:endParaRPr>
          </a:p>
        </p:txBody>
      </p:sp>
      <p:sp>
        <p:nvSpPr>
          <p:cNvPr id="10" name="TextBox 9"/>
          <p:cNvSpPr txBox="1"/>
          <p:nvPr/>
        </p:nvSpPr>
        <p:spPr>
          <a:xfrm>
            <a:off x="6226272" y="690283"/>
            <a:ext cx="277906" cy="369332"/>
          </a:xfrm>
          <a:prstGeom prst="rect">
            <a:avLst/>
          </a:prstGeom>
          <a:noFill/>
        </p:spPr>
        <p:txBody>
          <a:bodyPr wrap="square" rtlCol="0">
            <a:spAutoFit/>
          </a:bodyPr>
          <a:lstStyle/>
          <a:p>
            <a:r>
              <a:rPr lang="en-GB" dirty="0" smtClean="0">
                <a:solidFill>
                  <a:srgbClr val="00B050"/>
                </a:solidFill>
              </a:rPr>
              <a:t>3</a:t>
            </a:r>
            <a:endParaRPr lang="en-GB" dirty="0">
              <a:solidFill>
                <a:srgbClr val="00B050"/>
              </a:solidFill>
            </a:endParaRPr>
          </a:p>
        </p:txBody>
      </p:sp>
      <p:sp>
        <p:nvSpPr>
          <p:cNvPr id="11" name="Oval 10"/>
          <p:cNvSpPr/>
          <p:nvPr/>
        </p:nvSpPr>
        <p:spPr>
          <a:xfrm>
            <a:off x="4374776" y="983465"/>
            <a:ext cx="744070" cy="8363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999430" y="1005685"/>
            <a:ext cx="1264024" cy="83636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060974" y="956832"/>
            <a:ext cx="744070" cy="8363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9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9" grpId="0"/>
      <p:bldP spid="10" grpId="0"/>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2660" y="3926542"/>
            <a:ext cx="3092823" cy="1569660"/>
          </a:xfrm>
          <a:prstGeom prst="rect">
            <a:avLst/>
          </a:prstGeom>
          <a:solidFill>
            <a:schemeClr val="accent5">
              <a:lumMod val="60000"/>
              <a:lumOff val="40000"/>
            </a:schemeClr>
          </a:solidFill>
        </p:spPr>
        <p:txBody>
          <a:bodyPr wrap="square" rtlCol="0">
            <a:spAutoFit/>
          </a:bodyPr>
          <a:lstStyle/>
          <a:p>
            <a:pPr algn="ctr"/>
            <a:r>
              <a:rPr lang="en-GB" sz="3200" dirty="0" smtClean="0"/>
              <a:t>A grapheme with 2 letters is called a </a:t>
            </a:r>
            <a:r>
              <a:rPr lang="en-GB" sz="3200" b="1" dirty="0" smtClean="0">
                <a:solidFill>
                  <a:schemeClr val="bg2">
                    <a:lumMod val="50000"/>
                  </a:schemeClr>
                </a:solidFill>
              </a:rPr>
              <a:t>digraph</a:t>
            </a:r>
            <a:endParaRPr lang="en-GB" sz="3200" b="1" dirty="0">
              <a:solidFill>
                <a:schemeClr val="bg2">
                  <a:lumMod val="50000"/>
                </a:schemeClr>
              </a:solidFill>
            </a:endParaRPr>
          </a:p>
        </p:txBody>
      </p:sp>
      <p:sp>
        <p:nvSpPr>
          <p:cNvPr id="6" name="TextBox 5"/>
          <p:cNvSpPr txBox="1"/>
          <p:nvPr/>
        </p:nvSpPr>
        <p:spPr>
          <a:xfrm>
            <a:off x="6831107" y="3926542"/>
            <a:ext cx="3092823" cy="1569660"/>
          </a:xfrm>
          <a:prstGeom prst="rect">
            <a:avLst/>
          </a:prstGeom>
          <a:solidFill>
            <a:schemeClr val="accent5">
              <a:lumMod val="40000"/>
              <a:lumOff val="60000"/>
            </a:schemeClr>
          </a:solidFill>
        </p:spPr>
        <p:txBody>
          <a:bodyPr wrap="square" rtlCol="0">
            <a:spAutoFit/>
          </a:bodyPr>
          <a:lstStyle/>
          <a:p>
            <a:pPr algn="ctr"/>
            <a:r>
              <a:rPr lang="en-GB" sz="3200" dirty="0" smtClean="0"/>
              <a:t>A grapheme with 3 letters is called a </a:t>
            </a:r>
            <a:r>
              <a:rPr lang="en-GB" sz="3200" b="1" dirty="0" err="1" smtClean="0">
                <a:solidFill>
                  <a:schemeClr val="bg2">
                    <a:lumMod val="50000"/>
                  </a:schemeClr>
                </a:solidFill>
              </a:rPr>
              <a:t>trigraph</a:t>
            </a:r>
            <a:endParaRPr lang="en-GB" sz="3200" b="1" dirty="0">
              <a:solidFill>
                <a:schemeClr val="bg2">
                  <a:lumMod val="50000"/>
                </a:schemeClr>
              </a:solidFill>
            </a:endParaRPr>
          </a:p>
        </p:txBody>
      </p:sp>
      <p:sp>
        <p:nvSpPr>
          <p:cNvPr id="7" name="TextBox 6"/>
          <p:cNvSpPr txBox="1"/>
          <p:nvPr/>
        </p:nvSpPr>
        <p:spPr>
          <a:xfrm>
            <a:off x="748553" y="2474259"/>
            <a:ext cx="3801035" cy="1107996"/>
          </a:xfrm>
          <a:prstGeom prst="rect">
            <a:avLst/>
          </a:prstGeom>
          <a:noFill/>
        </p:spPr>
        <p:txBody>
          <a:bodyPr wrap="square" rtlCol="0">
            <a:spAutoFit/>
          </a:bodyPr>
          <a:lstStyle/>
          <a:p>
            <a:pPr algn="ctr"/>
            <a:r>
              <a:rPr lang="en-GB" sz="6600" dirty="0" smtClean="0"/>
              <a:t>s w e </a:t>
            </a:r>
            <a:r>
              <a:rPr lang="en-GB" sz="6600" dirty="0" err="1" smtClean="0"/>
              <a:t>e</a:t>
            </a:r>
            <a:r>
              <a:rPr lang="en-GB" sz="6600" dirty="0" smtClean="0"/>
              <a:t> t s</a:t>
            </a:r>
            <a:endParaRPr lang="en-GB" sz="6600" dirty="0"/>
          </a:p>
        </p:txBody>
      </p:sp>
      <p:sp>
        <p:nvSpPr>
          <p:cNvPr id="9" name="Oval 8"/>
          <p:cNvSpPr/>
          <p:nvPr/>
        </p:nvSpPr>
        <p:spPr>
          <a:xfrm>
            <a:off x="878541"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88140" y="2727939"/>
            <a:ext cx="654423"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406588" y="2727939"/>
            <a:ext cx="48409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08612"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160493" y="2692079"/>
            <a:ext cx="1228165" cy="8543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396318" y="2474259"/>
            <a:ext cx="3801035" cy="1107996"/>
          </a:xfrm>
          <a:prstGeom prst="rect">
            <a:avLst/>
          </a:prstGeom>
          <a:noFill/>
        </p:spPr>
        <p:txBody>
          <a:bodyPr wrap="square" rtlCol="0">
            <a:spAutoFit/>
          </a:bodyPr>
          <a:lstStyle/>
          <a:p>
            <a:pPr algn="ctr"/>
            <a:r>
              <a:rPr lang="en-GB" sz="6600" dirty="0" smtClean="0"/>
              <a:t>n </a:t>
            </a:r>
            <a:r>
              <a:rPr lang="en-GB" sz="6600" dirty="0" err="1" smtClean="0"/>
              <a:t>i</a:t>
            </a:r>
            <a:r>
              <a:rPr lang="en-GB" sz="6600" dirty="0" smtClean="0"/>
              <a:t> g h t</a:t>
            </a:r>
            <a:endParaRPr lang="en-GB" sz="6600" dirty="0"/>
          </a:p>
        </p:txBody>
      </p:sp>
      <p:sp>
        <p:nvSpPr>
          <p:cNvPr id="15" name="Oval 14"/>
          <p:cNvSpPr/>
          <p:nvPr/>
        </p:nvSpPr>
        <p:spPr>
          <a:xfrm>
            <a:off x="7001435" y="2727939"/>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9170894" y="2655743"/>
            <a:ext cx="502024" cy="732437"/>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516907" y="2581835"/>
            <a:ext cx="1653987" cy="10004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1097280" y="286603"/>
            <a:ext cx="10058400" cy="1450757"/>
          </a:xfrm>
        </p:spPr>
        <p:txBody>
          <a:bodyPr/>
          <a:lstStyle/>
          <a:p>
            <a:r>
              <a:rPr lang="en-GB" dirty="0" smtClean="0"/>
              <a:t>Terminology</a:t>
            </a:r>
            <a:endParaRPr lang="en-GB" dirty="0"/>
          </a:p>
        </p:txBody>
      </p:sp>
    </p:spTree>
    <p:extLst>
      <p:ext uri="{BB962C8B-B14F-4D97-AF65-F5344CB8AC3E}">
        <p14:creationId xmlns:p14="http://schemas.microsoft.com/office/powerpoint/2010/main" val="42697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animBg="1"/>
      <p:bldP spid="10" grpId="0" animBg="1"/>
      <p:bldP spid="11" grpId="0" animBg="1"/>
      <p:bldP spid="12" grpId="0" animBg="1"/>
      <p:bldP spid="13" grpId="0" animBg="1"/>
      <p:bldP spid="14" grpId="0"/>
      <p:bldP spid="15" grpId="0" animBg="1"/>
      <p:bldP spid="16" grpId="0" animBg="1"/>
      <p:bldP spid="17" grpId="0" animBg="1"/>
      <p:bldP spid="18" grpId="0"/>
    </p:bld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1401</TotalTime>
  <Words>1650</Words>
  <Application>Microsoft Office PowerPoint</Application>
  <PresentationFormat>Widescreen</PresentationFormat>
  <Paragraphs>158</Paragraphs>
  <Slides>31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Black</vt:lpstr>
      <vt:lpstr>Bahnschrift SemiLight Condensed</vt:lpstr>
      <vt:lpstr>Calibri</vt:lpstr>
      <vt:lpstr>Calibri Light</vt:lpstr>
      <vt:lpstr>montserrat</vt:lpstr>
      <vt:lpstr>Wingdings</vt:lpstr>
      <vt:lpstr>Retrospect</vt:lpstr>
      <vt:lpstr>Welcome</vt:lpstr>
      <vt:lpstr>Aims of the session </vt:lpstr>
      <vt:lpstr>Ethos</vt:lpstr>
      <vt:lpstr>Reading changes lives</vt:lpstr>
      <vt:lpstr>Learn to read, read to learn</vt:lpstr>
      <vt:lpstr>Why phonics?</vt:lpstr>
      <vt:lpstr>So what is phonics?</vt:lpstr>
      <vt:lpstr>PowerPoint Presentation</vt:lpstr>
      <vt:lpstr>Terminology</vt:lpstr>
      <vt:lpstr>Not a test- I promise!</vt:lpstr>
      <vt:lpstr>Not a test- I promise!</vt:lpstr>
      <vt:lpstr>Complicated stuff…</vt:lpstr>
      <vt:lpstr>For example…</vt:lpstr>
      <vt:lpstr>A note on tricky words…</vt:lpstr>
      <vt:lpstr>Phonics teaching is…</vt:lpstr>
      <vt:lpstr>What next?</vt:lpstr>
      <vt:lpstr>Phonics teaching at Oakridge</vt:lpstr>
      <vt:lpstr>Phonics at Oakridge</vt:lpstr>
      <vt:lpstr>Phonics at Oakridge </vt:lpstr>
      <vt:lpstr>Phonics screening</vt:lpstr>
      <vt:lpstr>Reading for pleasure</vt:lpstr>
      <vt:lpstr>Promoting reading for pleasure</vt:lpstr>
      <vt:lpstr>Reading at home</vt:lpstr>
      <vt:lpstr>Reading at Home</vt:lpstr>
      <vt:lpstr>The reading practice book</vt:lpstr>
      <vt:lpstr>Share with me books</vt:lpstr>
      <vt:lpstr>E-books</vt:lpstr>
      <vt:lpstr>In summary…</vt:lpstr>
      <vt:lpstr>Here to help!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Harriet Cryer</dc:creator>
  <cp:lastModifiedBy>Harriet Cryer</cp:lastModifiedBy>
  <cp:revision>76</cp:revision>
  <dcterms:created xsi:type="dcterms:W3CDTF">2021-09-18T15:15:36Z</dcterms:created>
  <dcterms:modified xsi:type="dcterms:W3CDTF">2022-11-22T11:03:02Z</dcterms:modified>
</cp:coreProperties>
</file>