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3" r:id="rId6"/>
    <p:sldId id="274" r:id="rId7"/>
    <p:sldId id="275" r:id="rId8"/>
    <p:sldId id="276" r:id="rId9"/>
    <p:sldId id="260" r:id="rId10"/>
    <p:sldId id="261" r:id="rId11"/>
    <p:sldId id="262" r:id="rId12"/>
    <p:sldId id="263" r:id="rId13"/>
    <p:sldId id="264" r:id="rId14"/>
    <p:sldId id="265" r:id="rId15"/>
    <p:sldId id="266" r:id="rId16"/>
    <p:sldId id="267" r:id="rId17"/>
    <p:sldId id="268" r:id="rId18"/>
    <p:sldId id="269" r:id="rId19"/>
    <p:sldId id="271" r:id="rId20"/>
    <p:sldId id="272" r:id="rId21"/>
    <p:sldId id="27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9" autoAdjust="0"/>
    <p:restoredTop sz="94660"/>
  </p:normalViewPr>
  <p:slideViewPr>
    <p:cSldViewPr snapToGrid="0">
      <p:cViewPr varScale="1">
        <p:scale>
          <a:sx n="115" d="100"/>
          <a:sy n="115" d="100"/>
        </p:scale>
        <p:origin x="6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10/11/2017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8000" dirty="0"/>
              <a:t>Maths Forum</a:t>
            </a:r>
          </a:p>
        </p:txBody>
      </p:sp>
      <p:sp>
        <p:nvSpPr>
          <p:cNvPr id="3" name="Subtitle 2"/>
          <p:cNvSpPr>
            <a:spLocks noGrp="1"/>
          </p:cNvSpPr>
          <p:nvPr>
            <p:ph type="subTitle" idx="1"/>
          </p:nvPr>
        </p:nvSpPr>
        <p:spPr/>
        <p:txBody>
          <a:bodyPr>
            <a:normAutofit/>
          </a:bodyPr>
          <a:lstStyle/>
          <a:p>
            <a:pPr algn="ctr"/>
            <a:r>
              <a:rPr lang="en-GB" sz="3200" dirty="0"/>
              <a:t>Wednesday 11</a:t>
            </a:r>
            <a:r>
              <a:rPr lang="en-GB" sz="3200" baseline="30000" dirty="0"/>
              <a:t>th</a:t>
            </a:r>
            <a:r>
              <a:rPr lang="en-GB" sz="3200" dirty="0"/>
              <a:t> October</a:t>
            </a:r>
          </a:p>
          <a:p>
            <a:pPr algn="ctr"/>
            <a:r>
              <a:rPr lang="en-GB" sz="3200" dirty="0"/>
              <a:t>Focus: number bonds and times tables</a:t>
            </a:r>
          </a:p>
        </p:txBody>
      </p:sp>
    </p:spTree>
    <p:extLst>
      <p:ext uri="{BB962C8B-B14F-4D97-AF65-F5344CB8AC3E}">
        <p14:creationId xmlns:p14="http://schemas.microsoft.com/office/powerpoint/2010/main" val="104425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58364"/>
            <a:ext cx="9905998" cy="1478570"/>
          </a:xfrm>
        </p:spPr>
        <p:txBody>
          <a:bodyPr>
            <a:normAutofit/>
          </a:bodyPr>
          <a:lstStyle/>
          <a:p>
            <a:pPr algn="ctr"/>
            <a:r>
              <a:rPr lang="en-GB" sz="4400" b="1" u="sng" dirty="0"/>
              <a:t>Concrete objects</a:t>
            </a:r>
          </a:p>
        </p:txBody>
      </p:sp>
      <p:sp>
        <p:nvSpPr>
          <p:cNvPr id="3" name="Content Placeholder 2"/>
          <p:cNvSpPr>
            <a:spLocks noGrp="1"/>
          </p:cNvSpPr>
          <p:nvPr>
            <p:ph idx="1"/>
          </p:nvPr>
        </p:nvSpPr>
        <p:spPr/>
        <p:txBody>
          <a:bodyPr>
            <a:noAutofit/>
          </a:bodyPr>
          <a:lstStyle/>
          <a:p>
            <a:r>
              <a:rPr lang="en-GB" sz="2800" dirty="0"/>
              <a:t>Counting objects </a:t>
            </a:r>
            <a:r>
              <a:rPr lang="en-GB" sz="2800" dirty="0" err="1"/>
              <a:t>e.g</a:t>
            </a:r>
            <a:r>
              <a:rPr lang="en-GB" sz="2800" dirty="0"/>
              <a:t> cubes and multilink</a:t>
            </a:r>
          </a:p>
          <a:p>
            <a:endParaRPr lang="en-GB" sz="2800" dirty="0"/>
          </a:p>
          <a:p>
            <a:r>
              <a:rPr lang="en-GB" sz="2800" dirty="0"/>
              <a:t>Numicon</a:t>
            </a:r>
          </a:p>
          <a:p>
            <a:endParaRPr lang="en-GB" sz="2800" dirty="0"/>
          </a:p>
          <a:p>
            <a:r>
              <a:rPr lang="en-GB" sz="2800" dirty="0"/>
              <a:t>Concrete objects </a:t>
            </a:r>
            <a:br>
              <a:rPr lang="en-GB" sz="2800" dirty="0"/>
            </a:br>
            <a:r>
              <a:rPr lang="en-GB" sz="2800" dirty="0"/>
              <a:t>for arrays</a:t>
            </a:r>
          </a:p>
        </p:txBody>
      </p:sp>
      <p:pic>
        <p:nvPicPr>
          <p:cNvPr id="6" name="Picture 5"/>
          <p:cNvPicPr>
            <a:picLocks noChangeAspect="1"/>
          </p:cNvPicPr>
          <p:nvPr/>
        </p:nvPicPr>
        <p:blipFill>
          <a:blip r:embed="rId2"/>
          <a:stretch>
            <a:fillRect/>
          </a:stretch>
        </p:blipFill>
        <p:spPr>
          <a:xfrm>
            <a:off x="3468599" y="3190296"/>
            <a:ext cx="2152650" cy="1371600"/>
          </a:xfrm>
          <a:prstGeom prst="rect">
            <a:avLst/>
          </a:prstGeom>
        </p:spPr>
      </p:pic>
      <p:sp>
        <p:nvSpPr>
          <p:cNvPr id="7" name="Oval 6"/>
          <p:cNvSpPr/>
          <p:nvPr/>
        </p:nvSpPr>
        <p:spPr>
          <a:xfrm>
            <a:off x="7398481" y="2002384"/>
            <a:ext cx="1384663" cy="102493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8987930" y="1969416"/>
            <a:ext cx="1384663" cy="102493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542" y="2234285"/>
            <a:ext cx="479936" cy="47993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655" y="2277057"/>
            <a:ext cx="479936" cy="4799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730" y="2217138"/>
            <a:ext cx="529490" cy="52949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220" y="2227503"/>
            <a:ext cx="529490" cy="529490"/>
          </a:xfrm>
          <a:prstGeom prst="rect">
            <a:avLst/>
          </a:prstGeom>
        </p:spPr>
      </p:pic>
      <p:sp>
        <p:nvSpPr>
          <p:cNvPr id="13" name="TextBox 12"/>
          <p:cNvSpPr txBox="1"/>
          <p:nvPr/>
        </p:nvSpPr>
        <p:spPr>
          <a:xfrm>
            <a:off x="10492510" y="2169082"/>
            <a:ext cx="1608582" cy="646331"/>
          </a:xfrm>
          <a:prstGeom prst="rect">
            <a:avLst/>
          </a:prstGeom>
          <a:noFill/>
        </p:spPr>
        <p:txBody>
          <a:bodyPr wrap="none" rtlCol="0">
            <a:spAutoFit/>
          </a:bodyPr>
          <a:lstStyle/>
          <a:p>
            <a:r>
              <a:rPr lang="en-GB" dirty="0"/>
              <a:t>2 lots of 2 = 4 </a:t>
            </a:r>
          </a:p>
          <a:p>
            <a:r>
              <a:rPr lang="en-GB" dirty="0"/>
              <a:t>2 x 2 = 4</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337" y="4679330"/>
            <a:ext cx="1520144" cy="1831845"/>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5961" t="16679" r="29517" b="6179"/>
          <a:stretch/>
        </p:blipFill>
        <p:spPr>
          <a:xfrm>
            <a:off x="4697280" y="4875277"/>
            <a:ext cx="923969" cy="1439952"/>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r="75946" b="7669"/>
          <a:stretch/>
        </p:blipFill>
        <p:spPr>
          <a:xfrm>
            <a:off x="8023811" y="4807531"/>
            <a:ext cx="819886" cy="167148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9027" y="4749834"/>
            <a:ext cx="2268449" cy="1690835"/>
          </a:xfrm>
          <a:prstGeom prst="rect">
            <a:avLst/>
          </a:prstGeom>
        </p:spPr>
      </p:pic>
    </p:spTree>
    <p:extLst>
      <p:ext uri="{BB962C8B-B14F-4D97-AF65-F5344CB8AC3E}">
        <p14:creationId xmlns:p14="http://schemas.microsoft.com/office/powerpoint/2010/main" val="49203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Pictorial representations</a:t>
            </a:r>
          </a:p>
        </p:txBody>
      </p:sp>
      <p:sp>
        <p:nvSpPr>
          <p:cNvPr id="3" name="Content Placeholder 2"/>
          <p:cNvSpPr>
            <a:spLocks noGrp="1"/>
          </p:cNvSpPr>
          <p:nvPr>
            <p:ph idx="1"/>
          </p:nvPr>
        </p:nvSpPr>
        <p:spPr/>
        <p:txBody>
          <a:bodyPr/>
          <a:lstStyle/>
          <a:p>
            <a:r>
              <a:rPr lang="en-GB" dirty="0"/>
              <a:t>Groups</a:t>
            </a:r>
          </a:p>
          <a:p>
            <a:endParaRPr lang="en-GB" dirty="0"/>
          </a:p>
          <a:p>
            <a:endParaRPr lang="en-GB" dirty="0"/>
          </a:p>
          <a:p>
            <a:endParaRPr lang="en-GB" dirty="0"/>
          </a:p>
          <a:p>
            <a:r>
              <a:rPr lang="en-GB" dirty="0"/>
              <a:t>Arrays</a:t>
            </a:r>
          </a:p>
        </p:txBody>
      </p:sp>
      <p:grpSp>
        <p:nvGrpSpPr>
          <p:cNvPr id="9" name="Group 8"/>
          <p:cNvGrpSpPr/>
          <p:nvPr/>
        </p:nvGrpSpPr>
        <p:grpSpPr>
          <a:xfrm>
            <a:off x="3383279" y="1946366"/>
            <a:ext cx="1815738" cy="1619794"/>
            <a:chOff x="3383279" y="1946366"/>
            <a:chExt cx="1815738" cy="1619794"/>
          </a:xfrm>
        </p:grpSpPr>
        <p:sp>
          <p:nvSpPr>
            <p:cNvPr id="4" name="Oval 3"/>
            <p:cNvSpPr/>
            <p:nvPr/>
          </p:nvSpPr>
          <p:spPr>
            <a:xfrm>
              <a:off x="3383279" y="1946366"/>
              <a:ext cx="1815738" cy="161979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853543" y="2249487"/>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Oval 7"/>
            <p:cNvSpPr/>
            <p:nvPr/>
          </p:nvSpPr>
          <p:spPr>
            <a:xfrm>
              <a:off x="4463143" y="2400549"/>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10" name="Group 9"/>
          <p:cNvGrpSpPr/>
          <p:nvPr/>
        </p:nvGrpSpPr>
        <p:grpSpPr>
          <a:xfrm>
            <a:off x="5399607" y="1946366"/>
            <a:ext cx="1815738" cy="1619794"/>
            <a:chOff x="3383279" y="1946366"/>
            <a:chExt cx="1815738" cy="1619794"/>
          </a:xfrm>
        </p:grpSpPr>
        <p:sp>
          <p:nvSpPr>
            <p:cNvPr id="11" name="Oval 10"/>
            <p:cNvSpPr/>
            <p:nvPr/>
          </p:nvSpPr>
          <p:spPr>
            <a:xfrm>
              <a:off x="3383279" y="1946366"/>
              <a:ext cx="1815738" cy="161979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53543" y="2249487"/>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Oval 13"/>
            <p:cNvSpPr/>
            <p:nvPr/>
          </p:nvSpPr>
          <p:spPr>
            <a:xfrm>
              <a:off x="4463143" y="2400549"/>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5" name="TextBox 14"/>
          <p:cNvSpPr txBox="1"/>
          <p:nvPr/>
        </p:nvSpPr>
        <p:spPr>
          <a:xfrm>
            <a:off x="9438829" y="2313463"/>
            <a:ext cx="1608582" cy="646331"/>
          </a:xfrm>
          <a:prstGeom prst="rect">
            <a:avLst/>
          </a:prstGeom>
          <a:noFill/>
        </p:spPr>
        <p:txBody>
          <a:bodyPr wrap="none" rtlCol="0">
            <a:spAutoFit/>
          </a:bodyPr>
          <a:lstStyle/>
          <a:p>
            <a:r>
              <a:rPr lang="en-GB" dirty="0"/>
              <a:t>3 lots of 2 = 6 </a:t>
            </a:r>
          </a:p>
          <a:p>
            <a:r>
              <a:rPr lang="en-GB" dirty="0"/>
              <a:t>3 x 2 = 6</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33524" r="30862"/>
          <a:stretch/>
        </p:blipFill>
        <p:spPr>
          <a:xfrm rot="5400000">
            <a:off x="2981625" y="4572625"/>
            <a:ext cx="1620230" cy="816922"/>
          </a:xfrm>
          <a:prstGeom prst="rect">
            <a:avLst/>
          </a:prstGeom>
        </p:spPr>
      </p:pic>
      <p:sp>
        <p:nvSpPr>
          <p:cNvPr id="17" name="TextBox 16"/>
          <p:cNvSpPr txBox="1"/>
          <p:nvPr/>
        </p:nvSpPr>
        <p:spPr>
          <a:xfrm>
            <a:off x="4924432" y="4563700"/>
            <a:ext cx="1608582" cy="646331"/>
          </a:xfrm>
          <a:prstGeom prst="rect">
            <a:avLst/>
          </a:prstGeom>
          <a:noFill/>
        </p:spPr>
        <p:txBody>
          <a:bodyPr wrap="none" rtlCol="0">
            <a:spAutoFit/>
          </a:bodyPr>
          <a:lstStyle/>
          <a:p>
            <a:r>
              <a:rPr lang="en-GB" dirty="0"/>
              <a:t>4 lots of 2 = 8 </a:t>
            </a:r>
          </a:p>
          <a:p>
            <a:r>
              <a:rPr lang="en-GB" dirty="0"/>
              <a:t>4 x 2 = 8</a:t>
            </a:r>
          </a:p>
        </p:txBody>
      </p:sp>
      <p:grpSp>
        <p:nvGrpSpPr>
          <p:cNvPr id="18" name="Group 17"/>
          <p:cNvGrpSpPr/>
          <p:nvPr/>
        </p:nvGrpSpPr>
        <p:grpSpPr>
          <a:xfrm>
            <a:off x="7440883" y="1946366"/>
            <a:ext cx="1815738" cy="1619794"/>
            <a:chOff x="3383279" y="1946366"/>
            <a:chExt cx="1815738" cy="1619794"/>
          </a:xfrm>
        </p:grpSpPr>
        <p:sp>
          <p:nvSpPr>
            <p:cNvPr id="19" name="Oval 18"/>
            <p:cNvSpPr/>
            <p:nvPr/>
          </p:nvSpPr>
          <p:spPr>
            <a:xfrm>
              <a:off x="3383279" y="1946366"/>
              <a:ext cx="1815738" cy="161979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853543" y="2249487"/>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Oval 21"/>
            <p:cNvSpPr/>
            <p:nvPr/>
          </p:nvSpPr>
          <p:spPr>
            <a:xfrm>
              <a:off x="4463143" y="2400549"/>
              <a:ext cx="117566" cy="127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745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Repeated addition </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3524" r="30862"/>
          <a:stretch/>
        </p:blipFill>
        <p:spPr>
          <a:xfrm rot="5400000">
            <a:off x="1538947" y="2920695"/>
            <a:ext cx="3298001" cy="1662851"/>
          </a:xfrm>
          <a:prstGeom prst="rect">
            <a:avLst/>
          </a:prstGeom>
        </p:spPr>
      </p:pic>
      <p:sp>
        <p:nvSpPr>
          <p:cNvPr id="7" name="TextBox 6"/>
          <p:cNvSpPr txBox="1"/>
          <p:nvPr/>
        </p:nvSpPr>
        <p:spPr>
          <a:xfrm>
            <a:off x="5760454" y="2251432"/>
            <a:ext cx="3383546" cy="2062103"/>
          </a:xfrm>
          <a:prstGeom prst="rect">
            <a:avLst/>
          </a:prstGeom>
          <a:noFill/>
        </p:spPr>
        <p:txBody>
          <a:bodyPr wrap="square" rtlCol="0">
            <a:spAutoFit/>
          </a:bodyPr>
          <a:lstStyle/>
          <a:p>
            <a:r>
              <a:rPr lang="en-GB" sz="3200" dirty="0"/>
              <a:t>4 lots of 2 = 8 </a:t>
            </a:r>
          </a:p>
          <a:p>
            <a:r>
              <a:rPr lang="en-GB" sz="3200" dirty="0"/>
              <a:t>4 x 2 = 8</a:t>
            </a:r>
          </a:p>
          <a:p>
            <a:endParaRPr lang="en-GB" sz="3200" dirty="0"/>
          </a:p>
          <a:p>
            <a:r>
              <a:rPr lang="en-GB" sz="3200" dirty="0"/>
              <a:t>2 + 2 + 2 + 2 = 8</a:t>
            </a:r>
          </a:p>
        </p:txBody>
      </p:sp>
      <p:sp>
        <p:nvSpPr>
          <p:cNvPr id="8" name="Oval 7"/>
          <p:cNvSpPr/>
          <p:nvPr/>
        </p:nvSpPr>
        <p:spPr>
          <a:xfrm>
            <a:off x="2300579" y="2978331"/>
            <a:ext cx="1618277" cy="78377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322867" y="3754425"/>
            <a:ext cx="1618277" cy="78377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356522" y="2188527"/>
            <a:ext cx="1618277" cy="78377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322867" y="4538197"/>
            <a:ext cx="1618277" cy="78377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027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t>Ks2 Times tables:</a:t>
            </a:r>
          </a:p>
        </p:txBody>
      </p:sp>
      <p:sp>
        <p:nvSpPr>
          <p:cNvPr id="3" name="Content Placeholder 2"/>
          <p:cNvSpPr>
            <a:spLocks noGrp="1"/>
          </p:cNvSpPr>
          <p:nvPr>
            <p:ph idx="1"/>
          </p:nvPr>
        </p:nvSpPr>
        <p:spPr/>
        <p:txBody>
          <a:bodyPr>
            <a:normAutofit/>
          </a:bodyPr>
          <a:lstStyle/>
          <a:p>
            <a:r>
              <a:rPr lang="en-GB" sz="3200" dirty="0"/>
              <a:t>Continues on from KS1</a:t>
            </a:r>
          </a:p>
          <a:p>
            <a:r>
              <a:rPr lang="en-GB" sz="3200" dirty="0"/>
              <a:t>Known facts are so important for other topics in maths</a:t>
            </a:r>
          </a:p>
          <a:p>
            <a:r>
              <a:rPr lang="en-GB" sz="3200" dirty="0"/>
              <a:t>Speed – preparation for year 6 SATs</a:t>
            </a:r>
          </a:p>
          <a:p>
            <a:r>
              <a:rPr lang="en-GB" sz="3200" dirty="0"/>
              <a:t>Move on to the division facts when ready</a:t>
            </a:r>
          </a:p>
        </p:txBody>
      </p:sp>
    </p:spTree>
    <p:extLst>
      <p:ext uri="{BB962C8B-B14F-4D97-AF65-F5344CB8AC3E}">
        <p14:creationId xmlns:p14="http://schemas.microsoft.com/office/powerpoint/2010/main" val="292279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274320"/>
            <a:ext cx="9905999" cy="5516881"/>
          </a:xfrm>
        </p:spPr>
        <p:txBody>
          <a:bodyPr/>
          <a:lstStyle/>
          <a:p>
            <a:pPr marL="0" indent="0" algn="ctr">
              <a:buNone/>
            </a:pPr>
            <a:r>
              <a:rPr lang="en-GB" sz="4000" dirty="0"/>
              <a:t> How we teach times tables in lessons:</a:t>
            </a:r>
          </a:p>
          <a:p>
            <a:pPr marL="0" indent="0" algn="ctr">
              <a:buNone/>
            </a:pPr>
            <a:endParaRPr lang="en-GB" sz="4000" dirty="0"/>
          </a:p>
          <a:p>
            <a:pPr>
              <a:buFontTx/>
              <a:buChar char="-"/>
            </a:pPr>
            <a:r>
              <a:rPr lang="en-GB" dirty="0"/>
              <a:t>Times Table </a:t>
            </a:r>
            <a:r>
              <a:rPr lang="en-GB" dirty="0" err="1"/>
              <a:t>Rockstars</a:t>
            </a:r>
            <a:r>
              <a:rPr lang="en-GB" dirty="0"/>
              <a:t> </a:t>
            </a:r>
          </a:p>
          <a:p>
            <a:pPr>
              <a:buFontTx/>
              <a:buChar char="-"/>
            </a:pPr>
            <a:endParaRPr lang="en-GB" dirty="0"/>
          </a:p>
          <a:p>
            <a:pPr>
              <a:buFontTx/>
              <a:buChar char="-"/>
            </a:pPr>
            <a:r>
              <a:rPr lang="en-GB" dirty="0"/>
              <a:t>Teaching the children patterns and relationships between numbers using number squares</a:t>
            </a:r>
          </a:p>
          <a:p>
            <a:pPr marL="0" indent="0">
              <a:buNone/>
            </a:pPr>
            <a:endParaRPr lang="en-GB" dirty="0"/>
          </a:p>
        </p:txBody>
      </p:sp>
    </p:spTree>
    <p:extLst>
      <p:ext uri="{BB962C8B-B14F-4D97-AF65-F5344CB8AC3E}">
        <p14:creationId xmlns:p14="http://schemas.microsoft.com/office/powerpoint/2010/main" val="335842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umber squa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3763" y="862777"/>
            <a:ext cx="4764939" cy="4764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37565" y="979155"/>
            <a:ext cx="5834931" cy="4370427"/>
          </a:xfrm>
          <a:prstGeom prst="rect">
            <a:avLst/>
          </a:prstGeom>
          <a:noFill/>
        </p:spPr>
        <p:txBody>
          <a:bodyPr wrap="none" rtlCol="0">
            <a:spAutoFit/>
          </a:bodyPr>
          <a:lstStyle/>
          <a:p>
            <a:r>
              <a:rPr lang="en-GB" sz="2000" dirty="0"/>
              <a:t>If we look at the 8 times table, we can highlight</a:t>
            </a:r>
          </a:p>
          <a:p>
            <a:r>
              <a:rPr lang="en-GB" sz="2000" dirty="0"/>
              <a:t>the numbers that appear</a:t>
            </a:r>
          </a:p>
          <a:p>
            <a:r>
              <a:rPr lang="en-GB" sz="2000" dirty="0"/>
              <a:t>We then look at patterns/things we notice about </a:t>
            </a:r>
          </a:p>
          <a:p>
            <a:r>
              <a:rPr lang="en-GB" sz="2000" dirty="0"/>
              <a:t>the numbers</a:t>
            </a:r>
          </a:p>
          <a:p>
            <a:endParaRPr lang="en-GB" sz="2000" dirty="0"/>
          </a:p>
          <a:p>
            <a:endParaRPr lang="en-GB" sz="2000" dirty="0"/>
          </a:p>
          <a:p>
            <a:r>
              <a:rPr lang="en-GB" sz="2000" dirty="0"/>
              <a:t>Here they end with 8, 6, 4, 2, 0 and repeat this pattern</a:t>
            </a:r>
          </a:p>
          <a:p>
            <a:endParaRPr lang="en-GB" sz="2000" dirty="0"/>
          </a:p>
          <a:p>
            <a:r>
              <a:rPr lang="en-GB" sz="2000" dirty="0"/>
              <a:t>Why do they end with these digits?</a:t>
            </a:r>
          </a:p>
          <a:p>
            <a:r>
              <a:rPr lang="en-GB" sz="2000" dirty="0"/>
              <a:t>Discuss how numbers in the 8 times table</a:t>
            </a:r>
          </a:p>
          <a:p>
            <a:r>
              <a:rPr lang="en-GB" sz="2000" dirty="0"/>
              <a:t>are also in the 4 and 2 times tables</a:t>
            </a:r>
          </a:p>
          <a:p>
            <a:endParaRPr lang="en-GB" sz="2000" dirty="0"/>
          </a:p>
          <a:p>
            <a:r>
              <a:rPr lang="en-GB" sz="2000" dirty="0"/>
              <a:t>Children explore the numbers to see the relationships</a:t>
            </a:r>
          </a:p>
          <a:p>
            <a:r>
              <a:rPr lang="en-GB" sz="2000" dirty="0"/>
              <a:t>between them</a:t>
            </a:r>
          </a:p>
        </p:txBody>
      </p:sp>
      <p:cxnSp>
        <p:nvCxnSpPr>
          <p:cNvPr id="7" name="Straight Connector 6"/>
          <p:cNvCxnSpPr/>
          <p:nvPr/>
        </p:nvCxnSpPr>
        <p:spPr>
          <a:xfrm>
            <a:off x="4563687" y="1587732"/>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26872" y="1997826"/>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78975" y="2438401"/>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56014" y="2845724"/>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89418" y="2845724"/>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63687" y="3269674"/>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26872" y="3685311"/>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78975" y="4092634"/>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6014" y="4499958"/>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89418" y="4494417"/>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63687" y="4907281"/>
            <a:ext cx="22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26872" y="5261956"/>
            <a:ext cx="3366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42894" y="127686"/>
            <a:ext cx="2016843" cy="584775"/>
          </a:xfrm>
          <a:prstGeom prst="rect">
            <a:avLst/>
          </a:prstGeom>
          <a:noFill/>
        </p:spPr>
        <p:txBody>
          <a:bodyPr wrap="square" rtlCol="0">
            <a:spAutoFit/>
          </a:bodyPr>
          <a:lstStyle/>
          <a:p>
            <a:r>
              <a:rPr lang="en-GB" sz="3200" dirty="0"/>
              <a:t>Example:</a:t>
            </a:r>
          </a:p>
        </p:txBody>
      </p:sp>
    </p:spTree>
    <p:extLst>
      <p:ext uri="{BB962C8B-B14F-4D97-AF65-F5344CB8AC3E}">
        <p14:creationId xmlns:p14="http://schemas.microsoft.com/office/powerpoint/2010/main" val="3686240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407324"/>
            <a:ext cx="9905999" cy="5383877"/>
          </a:xfrm>
        </p:spPr>
        <p:txBody>
          <a:bodyPr/>
          <a:lstStyle/>
          <a:p>
            <a:pPr marL="0" indent="0">
              <a:buNone/>
            </a:pPr>
            <a:r>
              <a:rPr lang="en-GB" dirty="0"/>
              <a:t>- Arithmetic sessions then focus on the use of these facts</a:t>
            </a:r>
          </a:p>
          <a:p>
            <a:pPr marL="0" indent="0">
              <a:buNone/>
            </a:pPr>
            <a:r>
              <a:rPr lang="en-GB" dirty="0"/>
              <a:t>E.g. 8 ½ x 5 = </a:t>
            </a:r>
          </a:p>
          <a:p>
            <a:pPr marL="0" indent="0">
              <a:buNone/>
            </a:pPr>
            <a:endParaRPr lang="en-GB" dirty="0"/>
          </a:p>
          <a:p>
            <a:pPr>
              <a:buFontTx/>
              <a:buChar char="-"/>
            </a:pPr>
            <a:r>
              <a:rPr lang="en-GB" dirty="0"/>
              <a:t>Other topics use these multiplication facts</a:t>
            </a:r>
          </a:p>
          <a:p>
            <a:pPr marL="0" indent="0">
              <a:buNone/>
            </a:pPr>
            <a:r>
              <a:rPr lang="en-GB" dirty="0"/>
              <a:t>E.g. area of rectangles = L x W (multiplication)</a:t>
            </a:r>
          </a:p>
          <a:p>
            <a:pPr marL="0" indent="0">
              <a:buNone/>
            </a:pPr>
            <a:endParaRPr lang="en-GB" dirty="0"/>
          </a:p>
          <a:p>
            <a:pPr>
              <a:buFontTx/>
              <a:buChar char="-"/>
            </a:pPr>
            <a:r>
              <a:rPr lang="en-GB" dirty="0"/>
              <a:t>Division will require knowledge of times tables, especially when it gets to short division later on in KS2</a:t>
            </a:r>
          </a:p>
        </p:txBody>
      </p:sp>
    </p:spTree>
    <p:extLst>
      <p:ext uri="{BB962C8B-B14F-4D97-AF65-F5344CB8AC3E}">
        <p14:creationId xmlns:p14="http://schemas.microsoft.com/office/powerpoint/2010/main" val="684415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223649"/>
            <a:ext cx="9905998" cy="1478570"/>
          </a:xfrm>
        </p:spPr>
        <p:txBody>
          <a:bodyPr>
            <a:normAutofit/>
          </a:bodyPr>
          <a:lstStyle/>
          <a:p>
            <a:pPr algn="ctr"/>
            <a:r>
              <a:rPr lang="en-GB" sz="4800" b="1" u="sng" dirty="0"/>
              <a:t>Extension:</a:t>
            </a:r>
          </a:p>
        </p:txBody>
      </p:sp>
      <p:sp>
        <p:nvSpPr>
          <p:cNvPr id="3" name="Content Placeholder 2"/>
          <p:cNvSpPr>
            <a:spLocks noGrp="1"/>
          </p:cNvSpPr>
          <p:nvPr>
            <p:ph idx="1"/>
          </p:nvPr>
        </p:nvSpPr>
        <p:spPr>
          <a:xfrm>
            <a:off x="1141414" y="1260273"/>
            <a:ext cx="9905999" cy="3541714"/>
          </a:xfrm>
        </p:spPr>
        <p:txBody>
          <a:bodyPr/>
          <a:lstStyle/>
          <a:p>
            <a:r>
              <a:rPr lang="en-GB" dirty="0"/>
              <a:t>When they know up to 12 by 12 multiplication facts, turn to the division facts</a:t>
            </a:r>
          </a:p>
        </p:txBody>
      </p:sp>
      <p:pic>
        <p:nvPicPr>
          <p:cNvPr id="4" name="Picture 3"/>
          <p:cNvPicPr>
            <a:picLocks noChangeAspect="1"/>
          </p:cNvPicPr>
          <p:nvPr/>
        </p:nvPicPr>
        <p:blipFill rotWithShape="1">
          <a:blip r:embed="rId2"/>
          <a:srcRect l="22193" t="18827" r="21990" b="11664"/>
          <a:stretch/>
        </p:blipFill>
        <p:spPr>
          <a:xfrm>
            <a:off x="2668538" y="1969655"/>
            <a:ext cx="6541963" cy="4582497"/>
          </a:xfrm>
          <a:prstGeom prst="rect">
            <a:avLst/>
          </a:prstGeom>
        </p:spPr>
      </p:pic>
    </p:spTree>
    <p:extLst>
      <p:ext uri="{BB962C8B-B14F-4D97-AF65-F5344CB8AC3E}">
        <p14:creationId xmlns:p14="http://schemas.microsoft.com/office/powerpoint/2010/main" val="401032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u="sng" dirty="0"/>
              <a:t>Times table </a:t>
            </a:r>
            <a:r>
              <a:rPr lang="en-GB" sz="4800" b="1" u="sng" dirty="0" err="1"/>
              <a:t>rockstars</a:t>
            </a:r>
            <a:endParaRPr lang="en-GB" sz="4800" b="1" u="sng" dirty="0"/>
          </a:p>
        </p:txBody>
      </p:sp>
      <p:sp>
        <p:nvSpPr>
          <p:cNvPr id="3" name="Content Placeholder 2"/>
          <p:cNvSpPr>
            <a:spLocks noGrp="1"/>
          </p:cNvSpPr>
          <p:nvPr>
            <p:ph idx="1"/>
          </p:nvPr>
        </p:nvSpPr>
        <p:spPr/>
        <p:txBody>
          <a:bodyPr/>
          <a:lstStyle/>
          <a:p>
            <a:r>
              <a:rPr lang="en-GB" dirty="0"/>
              <a:t>Avatars and earning ‘money’</a:t>
            </a:r>
          </a:p>
          <a:p>
            <a:r>
              <a:rPr lang="en-GB" dirty="0"/>
              <a:t>Daily practise sessions from Year 2 – Year 4 </a:t>
            </a:r>
          </a:p>
          <a:p>
            <a:r>
              <a:rPr lang="en-GB" dirty="0"/>
              <a:t>Weekly assessments </a:t>
            </a:r>
          </a:p>
          <a:p>
            <a:r>
              <a:rPr lang="en-GB" dirty="0"/>
              <a:t>Fun games to play at home</a:t>
            </a:r>
          </a:p>
          <a:p>
            <a:r>
              <a:rPr lang="en-GB" dirty="0"/>
              <a:t>Your turn</a:t>
            </a:r>
          </a:p>
          <a:p>
            <a:endParaRPr lang="en-GB" dirty="0"/>
          </a:p>
        </p:txBody>
      </p:sp>
    </p:spTree>
    <p:extLst>
      <p:ext uri="{BB962C8B-B14F-4D97-AF65-F5344CB8AC3E}">
        <p14:creationId xmlns:p14="http://schemas.microsoft.com/office/powerpoint/2010/main" val="4342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5211" t="25904" r="17606" b="16603"/>
          <a:stretch/>
        </p:blipFill>
        <p:spPr>
          <a:xfrm>
            <a:off x="605308" y="656824"/>
            <a:ext cx="11081889" cy="5331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653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b="1" u="sng" dirty="0"/>
              <a:t>Agenda:</a:t>
            </a:r>
          </a:p>
        </p:txBody>
      </p:sp>
      <p:sp>
        <p:nvSpPr>
          <p:cNvPr id="3" name="Content Placeholder 2"/>
          <p:cNvSpPr>
            <a:spLocks noGrp="1"/>
          </p:cNvSpPr>
          <p:nvPr>
            <p:ph idx="1"/>
          </p:nvPr>
        </p:nvSpPr>
        <p:spPr/>
        <p:txBody>
          <a:bodyPr>
            <a:normAutofit fontScale="92500" lnSpcReduction="20000"/>
          </a:bodyPr>
          <a:lstStyle/>
          <a:p>
            <a:r>
              <a:rPr lang="en-GB" sz="3200" dirty="0"/>
              <a:t>Early years: Early number bond exploration and counting in small groups</a:t>
            </a:r>
          </a:p>
          <a:p>
            <a:r>
              <a:rPr lang="en-GB" sz="3200" dirty="0"/>
              <a:t>KS1: Times table introduction</a:t>
            </a:r>
          </a:p>
          <a:p>
            <a:r>
              <a:rPr lang="en-GB" sz="3200" dirty="0"/>
              <a:t>KS2: Times table continuation </a:t>
            </a:r>
          </a:p>
          <a:p>
            <a:r>
              <a:rPr lang="en-GB" sz="3200" dirty="0"/>
              <a:t>Times Table </a:t>
            </a:r>
            <a:r>
              <a:rPr lang="en-GB" sz="3200" dirty="0" err="1"/>
              <a:t>Rockstars</a:t>
            </a:r>
            <a:endParaRPr lang="en-GB" sz="3200" dirty="0"/>
          </a:p>
          <a:p>
            <a:r>
              <a:rPr lang="en-GB" sz="3200" dirty="0"/>
              <a:t>Resources for you to use at home</a:t>
            </a:r>
          </a:p>
        </p:txBody>
      </p:sp>
    </p:spTree>
    <p:extLst>
      <p:ext uri="{BB962C8B-B14F-4D97-AF65-F5344CB8AC3E}">
        <p14:creationId xmlns:p14="http://schemas.microsoft.com/office/powerpoint/2010/main" val="344245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turn</a:t>
            </a:r>
          </a:p>
        </p:txBody>
      </p:sp>
      <p:pic>
        <p:nvPicPr>
          <p:cNvPr id="4" name="Picture 3"/>
          <p:cNvPicPr>
            <a:picLocks noChangeAspect="1"/>
          </p:cNvPicPr>
          <p:nvPr/>
        </p:nvPicPr>
        <p:blipFill rotWithShape="1">
          <a:blip r:embed="rId2"/>
          <a:srcRect l="66664" t="13187" r="16953" b="4975"/>
          <a:stretch/>
        </p:blipFill>
        <p:spPr>
          <a:xfrm>
            <a:off x="5378328" y="387291"/>
            <a:ext cx="4356846" cy="6121101"/>
          </a:xfrm>
          <a:prstGeom prst="rect">
            <a:avLst/>
          </a:prstGeom>
        </p:spPr>
      </p:pic>
    </p:spTree>
    <p:extLst>
      <p:ext uri="{BB962C8B-B14F-4D97-AF65-F5344CB8AC3E}">
        <p14:creationId xmlns:p14="http://schemas.microsoft.com/office/powerpoint/2010/main" val="179844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t>How you can help at home</a:t>
            </a:r>
          </a:p>
        </p:txBody>
      </p:sp>
      <p:sp>
        <p:nvSpPr>
          <p:cNvPr id="3" name="Content Placeholder 2"/>
          <p:cNvSpPr>
            <a:spLocks noGrp="1"/>
          </p:cNvSpPr>
          <p:nvPr>
            <p:ph idx="1"/>
          </p:nvPr>
        </p:nvSpPr>
        <p:spPr/>
        <p:txBody>
          <a:bodyPr/>
          <a:lstStyle/>
          <a:p>
            <a:r>
              <a:rPr lang="en-GB" dirty="0"/>
              <a:t>Times table </a:t>
            </a:r>
            <a:r>
              <a:rPr lang="en-GB" dirty="0" err="1"/>
              <a:t>rockstars</a:t>
            </a:r>
            <a:endParaRPr lang="en-GB" dirty="0"/>
          </a:p>
          <a:p>
            <a:r>
              <a:rPr lang="en-GB" dirty="0"/>
              <a:t>Use the resources given to practise the times tables</a:t>
            </a:r>
          </a:p>
          <a:p>
            <a:r>
              <a:rPr lang="en-GB" dirty="0"/>
              <a:t>Relevant division facts can be practised</a:t>
            </a:r>
          </a:p>
        </p:txBody>
      </p:sp>
    </p:spTree>
    <p:extLst>
      <p:ext uri="{BB962C8B-B14F-4D97-AF65-F5344CB8AC3E}">
        <p14:creationId xmlns:p14="http://schemas.microsoft.com/office/powerpoint/2010/main" val="13495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33447"/>
            <a:ext cx="9905998" cy="1478570"/>
          </a:xfrm>
        </p:spPr>
        <p:txBody>
          <a:bodyPr>
            <a:normAutofit/>
          </a:bodyPr>
          <a:lstStyle/>
          <a:p>
            <a:pPr algn="ctr"/>
            <a:r>
              <a:rPr lang="en-GB" sz="4400" b="1" u="sng" dirty="0"/>
              <a:t>Early Years:</a:t>
            </a:r>
          </a:p>
        </p:txBody>
      </p:sp>
      <p:sp>
        <p:nvSpPr>
          <p:cNvPr id="10" name="TextBox 9">
            <a:extLst>
              <a:ext uri="{FF2B5EF4-FFF2-40B4-BE49-F238E27FC236}">
                <a16:creationId xmlns:a16="http://schemas.microsoft.com/office/drawing/2014/main" id="{7799E11E-FA7A-47D5-ABEB-48E305C40AC8}"/>
              </a:ext>
            </a:extLst>
          </p:cNvPr>
          <p:cNvSpPr txBox="1"/>
          <p:nvPr/>
        </p:nvSpPr>
        <p:spPr>
          <a:xfrm>
            <a:off x="871689" y="845433"/>
            <a:ext cx="10398755" cy="1477328"/>
          </a:xfrm>
          <a:prstGeom prst="rect">
            <a:avLst/>
          </a:prstGeom>
          <a:noFill/>
        </p:spPr>
        <p:txBody>
          <a:bodyPr wrap="square" rtlCol="0">
            <a:spAutoFit/>
          </a:bodyPr>
          <a:lstStyle/>
          <a:p>
            <a:pPr marL="285750" indent="-285750">
              <a:buFont typeface="Arial"/>
              <a:buChar char="•"/>
            </a:pPr>
            <a:r>
              <a:rPr lang="en-US" dirty="0"/>
              <a:t>In order for children to develop strong number skills they must develop their skills in the three areas of number.</a:t>
            </a:r>
          </a:p>
          <a:p>
            <a:r>
              <a:rPr lang="en-US" dirty="0"/>
              <a:t>             cardinal number-how many?</a:t>
            </a:r>
          </a:p>
          <a:p>
            <a:r>
              <a:rPr lang="en-US" dirty="0"/>
              <a:t>             ordinal number-the position of the number in the number system</a:t>
            </a:r>
          </a:p>
          <a:p>
            <a:r>
              <a:rPr lang="en-US" dirty="0"/>
              <a:t>             nominal number- the ‘name’ given to the number-the numeral</a:t>
            </a:r>
          </a:p>
        </p:txBody>
      </p:sp>
      <p:sp>
        <p:nvSpPr>
          <p:cNvPr id="3" name="TextBox 2">
            <a:extLst>
              <a:ext uri="{FF2B5EF4-FFF2-40B4-BE49-F238E27FC236}">
                <a16:creationId xmlns:a16="http://schemas.microsoft.com/office/drawing/2014/main" id="{61C30592-F99A-4D1A-AEE5-09BCACB33568}"/>
              </a:ext>
            </a:extLst>
          </p:cNvPr>
          <p:cNvSpPr txBox="1"/>
          <p:nvPr/>
        </p:nvSpPr>
        <p:spPr>
          <a:xfrm>
            <a:off x="871689" y="2466453"/>
            <a:ext cx="7680960" cy="923330"/>
          </a:xfrm>
          <a:prstGeom prst="rect">
            <a:avLst/>
          </a:prstGeom>
          <a:noFill/>
        </p:spPr>
        <p:txBody>
          <a:bodyPr wrap="square" rtlCol="0">
            <a:spAutoFit/>
          </a:bodyPr>
          <a:lstStyle/>
          <a:p>
            <a:pPr marL="285750" indent="-285750">
              <a:buFont typeface="Arial"/>
              <a:buChar char="•"/>
            </a:pPr>
            <a:r>
              <a:rPr lang="en-US" dirty="0"/>
              <a:t>First of all lots and lots and lots of counting!</a:t>
            </a:r>
          </a:p>
          <a:p>
            <a:pPr marL="285750" indent="-285750">
              <a:buFont typeface="Arial"/>
              <a:buChar char="•"/>
            </a:pPr>
            <a:r>
              <a:rPr lang="en-US" dirty="0"/>
              <a:t>It is ALWAYS practical </a:t>
            </a:r>
          </a:p>
          <a:p>
            <a:endParaRPr lang="en-GB" dirty="0"/>
          </a:p>
        </p:txBody>
      </p:sp>
      <p:pic>
        <p:nvPicPr>
          <p:cNvPr id="13" name="Picture 12">
            <a:extLst>
              <a:ext uri="{FF2B5EF4-FFF2-40B4-BE49-F238E27FC236}">
                <a16:creationId xmlns:a16="http://schemas.microsoft.com/office/drawing/2014/main" id="{FC9DC05A-7931-4DA1-B13C-F66484063F04}"/>
              </a:ext>
            </a:extLst>
          </p:cNvPr>
          <p:cNvPicPr>
            <a:picLocks noChangeAspect="1"/>
          </p:cNvPicPr>
          <p:nvPr/>
        </p:nvPicPr>
        <p:blipFill>
          <a:blip r:embed="rId2"/>
          <a:stretch>
            <a:fillRect/>
          </a:stretch>
        </p:blipFill>
        <p:spPr>
          <a:xfrm>
            <a:off x="10029634" y="2044376"/>
            <a:ext cx="2035553" cy="2723527"/>
          </a:xfrm>
          <a:prstGeom prst="rect">
            <a:avLst/>
          </a:prstGeom>
        </p:spPr>
      </p:pic>
      <p:pic>
        <p:nvPicPr>
          <p:cNvPr id="14" name="Picture 13">
            <a:extLst>
              <a:ext uri="{FF2B5EF4-FFF2-40B4-BE49-F238E27FC236}">
                <a16:creationId xmlns:a16="http://schemas.microsoft.com/office/drawing/2014/main" id="{2394FDE1-5FBD-4243-A960-4C758CE9EDD6}"/>
              </a:ext>
            </a:extLst>
          </p:cNvPr>
          <p:cNvPicPr>
            <a:picLocks noChangeAspect="1"/>
          </p:cNvPicPr>
          <p:nvPr/>
        </p:nvPicPr>
        <p:blipFill>
          <a:blip r:embed="rId3"/>
          <a:stretch>
            <a:fillRect/>
          </a:stretch>
        </p:blipFill>
        <p:spPr>
          <a:xfrm>
            <a:off x="871689" y="3474927"/>
            <a:ext cx="2670639" cy="2002979"/>
          </a:xfrm>
          <a:prstGeom prst="rect">
            <a:avLst/>
          </a:prstGeom>
        </p:spPr>
      </p:pic>
      <p:pic>
        <p:nvPicPr>
          <p:cNvPr id="17" name="Picture 16">
            <a:extLst>
              <a:ext uri="{FF2B5EF4-FFF2-40B4-BE49-F238E27FC236}">
                <a16:creationId xmlns:a16="http://schemas.microsoft.com/office/drawing/2014/main" id="{56DB4FDC-86E8-491D-8979-4DFDF3FB2E15}"/>
              </a:ext>
            </a:extLst>
          </p:cNvPr>
          <p:cNvPicPr>
            <a:picLocks noChangeAspect="1"/>
          </p:cNvPicPr>
          <p:nvPr/>
        </p:nvPicPr>
        <p:blipFill>
          <a:blip r:embed="rId4"/>
          <a:stretch>
            <a:fillRect/>
          </a:stretch>
        </p:blipFill>
        <p:spPr>
          <a:xfrm>
            <a:off x="8030792" y="3427140"/>
            <a:ext cx="1866682" cy="2497582"/>
          </a:xfrm>
          <a:prstGeom prst="rect">
            <a:avLst/>
          </a:prstGeom>
        </p:spPr>
      </p:pic>
      <p:pic>
        <p:nvPicPr>
          <p:cNvPr id="18" name="Picture 17">
            <a:extLst>
              <a:ext uri="{FF2B5EF4-FFF2-40B4-BE49-F238E27FC236}">
                <a16:creationId xmlns:a16="http://schemas.microsoft.com/office/drawing/2014/main" id="{21783E75-2AE6-4137-84D9-2F3DA2099B75}"/>
              </a:ext>
            </a:extLst>
          </p:cNvPr>
          <p:cNvPicPr>
            <a:picLocks noChangeAspect="1"/>
          </p:cNvPicPr>
          <p:nvPr/>
        </p:nvPicPr>
        <p:blipFill>
          <a:blip r:embed="rId5"/>
          <a:stretch>
            <a:fillRect/>
          </a:stretch>
        </p:blipFill>
        <p:spPr>
          <a:xfrm>
            <a:off x="3688575" y="2928118"/>
            <a:ext cx="2047188" cy="2739095"/>
          </a:xfrm>
          <a:prstGeom prst="rect">
            <a:avLst/>
          </a:prstGeom>
        </p:spPr>
      </p:pic>
      <p:pic>
        <p:nvPicPr>
          <p:cNvPr id="19" name="Picture 18">
            <a:extLst>
              <a:ext uri="{FF2B5EF4-FFF2-40B4-BE49-F238E27FC236}">
                <a16:creationId xmlns:a16="http://schemas.microsoft.com/office/drawing/2014/main" id="{23B157A2-48E3-4F33-866D-4F18610693CE}"/>
              </a:ext>
            </a:extLst>
          </p:cNvPr>
          <p:cNvPicPr>
            <a:picLocks noChangeAspect="1"/>
          </p:cNvPicPr>
          <p:nvPr/>
        </p:nvPicPr>
        <p:blipFill>
          <a:blip r:embed="rId6"/>
          <a:stretch>
            <a:fillRect/>
          </a:stretch>
        </p:blipFill>
        <p:spPr>
          <a:xfrm>
            <a:off x="5795718" y="2466453"/>
            <a:ext cx="2102915" cy="2813656"/>
          </a:xfrm>
          <a:prstGeom prst="rect">
            <a:avLst/>
          </a:prstGeom>
        </p:spPr>
      </p:pic>
      <p:sp>
        <p:nvSpPr>
          <p:cNvPr id="20" name="TextBox 19">
            <a:extLst>
              <a:ext uri="{FF2B5EF4-FFF2-40B4-BE49-F238E27FC236}">
                <a16:creationId xmlns:a16="http://schemas.microsoft.com/office/drawing/2014/main" id="{270503C4-FB79-4ADF-AF96-545444EE2F9A}"/>
              </a:ext>
            </a:extLst>
          </p:cNvPr>
          <p:cNvSpPr txBox="1"/>
          <p:nvPr/>
        </p:nvSpPr>
        <p:spPr>
          <a:xfrm>
            <a:off x="1141412" y="5920341"/>
            <a:ext cx="10405826" cy="400110"/>
          </a:xfrm>
          <a:prstGeom prst="rect">
            <a:avLst/>
          </a:prstGeom>
          <a:noFill/>
        </p:spPr>
        <p:txBody>
          <a:bodyPr wrap="square" rtlCol="0">
            <a:spAutoFit/>
          </a:bodyPr>
          <a:lstStyle/>
          <a:p>
            <a:r>
              <a:rPr lang="en-GB" sz="2000" dirty="0"/>
              <a:t>ONLY when a child has a good understanding of these three elements will they be able to move on</a:t>
            </a:r>
          </a:p>
        </p:txBody>
      </p:sp>
    </p:spTree>
    <p:extLst>
      <p:ext uri="{BB962C8B-B14F-4D97-AF65-F5344CB8AC3E}">
        <p14:creationId xmlns:p14="http://schemas.microsoft.com/office/powerpoint/2010/main" val="18423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752" y="-120767"/>
            <a:ext cx="10174287" cy="1478570"/>
          </a:xfrm>
        </p:spPr>
        <p:txBody>
          <a:bodyPr/>
          <a:lstStyle/>
          <a:p>
            <a:r>
              <a:rPr lang="en-GB" b="1" u="sng" dirty="0"/>
              <a:t>Early Years:  exploring number bonds</a:t>
            </a:r>
            <a:endParaRPr lang="en-GB" dirty="0"/>
          </a:p>
        </p:txBody>
      </p:sp>
      <p:pic>
        <p:nvPicPr>
          <p:cNvPr id="5" name="Picture 4"/>
          <p:cNvPicPr>
            <a:picLocks noChangeAspect="1"/>
          </p:cNvPicPr>
          <p:nvPr/>
        </p:nvPicPr>
        <p:blipFill>
          <a:blip r:embed="rId2"/>
          <a:stretch>
            <a:fillRect/>
          </a:stretch>
        </p:blipFill>
        <p:spPr>
          <a:xfrm>
            <a:off x="1032425" y="3122122"/>
            <a:ext cx="2101821" cy="2802428"/>
          </a:xfrm>
          <a:prstGeom prst="rect">
            <a:avLst/>
          </a:prstGeom>
        </p:spPr>
      </p:pic>
      <p:sp>
        <p:nvSpPr>
          <p:cNvPr id="7" name="TextBox 6">
            <a:extLst>
              <a:ext uri="{FF2B5EF4-FFF2-40B4-BE49-F238E27FC236}">
                <a16:creationId xmlns:a16="http://schemas.microsoft.com/office/drawing/2014/main" id="{D310A0E2-6D9C-4B70-AB47-4D03111C700A}"/>
              </a:ext>
            </a:extLst>
          </p:cNvPr>
          <p:cNvSpPr txBox="1"/>
          <p:nvPr/>
        </p:nvSpPr>
        <p:spPr>
          <a:xfrm>
            <a:off x="1032425" y="1525601"/>
            <a:ext cx="2568025" cy="1477328"/>
          </a:xfrm>
          <a:prstGeom prst="rect">
            <a:avLst/>
          </a:prstGeom>
          <a:noFill/>
        </p:spPr>
        <p:txBody>
          <a:bodyPr wrap="square" rtlCol="0">
            <a:spAutoFit/>
          </a:bodyPr>
          <a:lstStyle/>
          <a:p>
            <a:r>
              <a:rPr lang="en-GB" dirty="0"/>
              <a:t>Realising a set of objects can be split in </a:t>
            </a:r>
          </a:p>
          <a:p>
            <a:r>
              <a:rPr lang="en-GB" dirty="0"/>
              <a:t>different ways but the</a:t>
            </a:r>
          </a:p>
          <a:p>
            <a:r>
              <a:rPr lang="en-GB" dirty="0"/>
              <a:t>number of objects stays the same.</a:t>
            </a:r>
          </a:p>
        </p:txBody>
      </p:sp>
      <p:pic>
        <p:nvPicPr>
          <p:cNvPr id="8" name="Picture 7">
            <a:extLst>
              <a:ext uri="{FF2B5EF4-FFF2-40B4-BE49-F238E27FC236}">
                <a16:creationId xmlns:a16="http://schemas.microsoft.com/office/drawing/2014/main" id="{3A16FF5E-5666-4198-8D45-08747BC16AFB}"/>
              </a:ext>
            </a:extLst>
          </p:cNvPr>
          <p:cNvPicPr>
            <a:picLocks noChangeAspect="1"/>
          </p:cNvPicPr>
          <p:nvPr/>
        </p:nvPicPr>
        <p:blipFill>
          <a:blip r:embed="rId3"/>
          <a:stretch>
            <a:fillRect/>
          </a:stretch>
        </p:blipFill>
        <p:spPr>
          <a:xfrm>
            <a:off x="3712964" y="1401705"/>
            <a:ext cx="1920406" cy="2566638"/>
          </a:xfrm>
          <a:prstGeom prst="rect">
            <a:avLst/>
          </a:prstGeom>
        </p:spPr>
      </p:pic>
      <p:sp>
        <p:nvSpPr>
          <p:cNvPr id="9" name="TextBox 8">
            <a:extLst>
              <a:ext uri="{FF2B5EF4-FFF2-40B4-BE49-F238E27FC236}">
                <a16:creationId xmlns:a16="http://schemas.microsoft.com/office/drawing/2014/main" id="{9D5302A3-23DF-4CB5-94D8-DB1386AE9772}"/>
              </a:ext>
            </a:extLst>
          </p:cNvPr>
          <p:cNvSpPr txBox="1"/>
          <p:nvPr/>
        </p:nvSpPr>
        <p:spPr>
          <a:xfrm>
            <a:off x="6506936" y="2042605"/>
            <a:ext cx="4441371" cy="369332"/>
          </a:xfrm>
          <a:prstGeom prst="rect">
            <a:avLst/>
          </a:prstGeom>
          <a:noFill/>
        </p:spPr>
        <p:txBody>
          <a:bodyPr wrap="square" rtlCol="0">
            <a:spAutoFit/>
          </a:bodyPr>
          <a:lstStyle/>
          <a:p>
            <a:endParaRPr lang="en-GB" dirty="0"/>
          </a:p>
        </p:txBody>
      </p:sp>
      <p:pic>
        <p:nvPicPr>
          <p:cNvPr id="10" name="Picture 9" descr="media-download-5.jpeg">
            <a:extLst>
              <a:ext uri="{FF2B5EF4-FFF2-40B4-BE49-F238E27FC236}">
                <a16:creationId xmlns:a16="http://schemas.microsoft.com/office/drawing/2014/main" id="{21E64B7B-271A-485E-8934-2F1BA9D3A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0" y="3207634"/>
            <a:ext cx="2030612" cy="2716916"/>
          </a:xfrm>
          <a:prstGeom prst="rect">
            <a:avLst/>
          </a:prstGeom>
        </p:spPr>
      </p:pic>
      <p:pic>
        <p:nvPicPr>
          <p:cNvPr id="11" name="Picture 10" descr="media-download-10.jpeg">
            <a:extLst>
              <a:ext uri="{FF2B5EF4-FFF2-40B4-BE49-F238E27FC236}">
                <a16:creationId xmlns:a16="http://schemas.microsoft.com/office/drawing/2014/main" id="{0CA86F9B-0894-49D1-8630-4EA9FC491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5134" y="1688805"/>
            <a:ext cx="1963486" cy="2628248"/>
          </a:xfrm>
          <a:prstGeom prst="rect">
            <a:avLst/>
          </a:prstGeom>
        </p:spPr>
      </p:pic>
      <p:sp>
        <p:nvSpPr>
          <p:cNvPr id="13" name="TextBox 12">
            <a:extLst>
              <a:ext uri="{FF2B5EF4-FFF2-40B4-BE49-F238E27FC236}">
                <a16:creationId xmlns:a16="http://schemas.microsoft.com/office/drawing/2014/main" id="{CC02D329-67E3-45B5-A58A-10407C3F636A}"/>
              </a:ext>
            </a:extLst>
          </p:cNvPr>
          <p:cNvSpPr txBox="1"/>
          <p:nvPr/>
        </p:nvSpPr>
        <p:spPr>
          <a:xfrm>
            <a:off x="6337279" y="2088771"/>
            <a:ext cx="1963486" cy="646331"/>
          </a:xfrm>
          <a:prstGeom prst="rect">
            <a:avLst/>
          </a:prstGeom>
          <a:noFill/>
        </p:spPr>
        <p:txBody>
          <a:bodyPr wrap="square" rtlCol="0">
            <a:spAutoFit/>
          </a:bodyPr>
          <a:lstStyle/>
          <a:p>
            <a:r>
              <a:rPr lang="en-GB" dirty="0"/>
              <a:t>Number bonds to 10</a:t>
            </a:r>
          </a:p>
        </p:txBody>
      </p:sp>
    </p:spTree>
    <p:extLst>
      <p:ext uri="{BB962C8B-B14F-4D97-AF65-F5344CB8AC3E}">
        <p14:creationId xmlns:p14="http://schemas.microsoft.com/office/powerpoint/2010/main" val="16085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2BFDC8-25D8-4E08-A16E-DAF85A4A8A5C}"/>
              </a:ext>
            </a:extLst>
          </p:cNvPr>
          <p:cNvPicPr>
            <a:picLocks noGrp="1" noChangeAspect="1"/>
          </p:cNvPicPr>
          <p:nvPr>
            <p:ph idx="1"/>
          </p:nvPr>
        </p:nvPicPr>
        <p:blipFill>
          <a:blip r:embed="rId2"/>
          <a:stretch>
            <a:fillRect/>
          </a:stretch>
        </p:blipFill>
        <p:spPr>
          <a:xfrm>
            <a:off x="7984446" y="1357803"/>
            <a:ext cx="2713115" cy="3631673"/>
          </a:xfrm>
          <a:prstGeom prst="rect">
            <a:avLst/>
          </a:prstGeom>
        </p:spPr>
      </p:pic>
      <p:sp>
        <p:nvSpPr>
          <p:cNvPr id="5" name="TextBox 4">
            <a:extLst>
              <a:ext uri="{FF2B5EF4-FFF2-40B4-BE49-F238E27FC236}">
                <a16:creationId xmlns:a16="http://schemas.microsoft.com/office/drawing/2014/main" id="{E2F61F66-F8B1-4711-AC94-9199F5269BA8}"/>
              </a:ext>
            </a:extLst>
          </p:cNvPr>
          <p:cNvSpPr txBox="1"/>
          <p:nvPr/>
        </p:nvSpPr>
        <p:spPr>
          <a:xfrm>
            <a:off x="7350131" y="5168587"/>
            <a:ext cx="3503356" cy="1200329"/>
          </a:xfrm>
          <a:prstGeom prst="rect">
            <a:avLst/>
          </a:prstGeom>
          <a:noFill/>
        </p:spPr>
        <p:txBody>
          <a:bodyPr wrap="square" rtlCol="0">
            <a:spAutoFit/>
          </a:bodyPr>
          <a:lstStyle/>
          <a:p>
            <a:r>
              <a:rPr lang="en-GB" dirty="0"/>
              <a:t>Jack got ……beans in exchange for his cow.  He had two beds to grow them in  how many different ways could he split them?</a:t>
            </a:r>
          </a:p>
        </p:txBody>
      </p:sp>
      <p:sp>
        <p:nvSpPr>
          <p:cNvPr id="6" name="Title 1">
            <a:extLst>
              <a:ext uri="{FF2B5EF4-FFF2-40B4-BE49-F238E27FC236}">
                <a16:creationId xmlns:a16="http://schemas.microsoft.com/office/drawing/2014/main" id="{D8E51651-508C-41B2-9481-9E9ACE1E25A0}"/>
              </a:ext>
            </a:extLst>
          </p:cNvPr>
          <p:cNvSpPr>
            <a:spLocks noGrp="1"/>
          </p:cNvSpPr>
          <p:nvPr>
            <p:ph type="title"/>
          </p:nvPr>
        </p:nvSpPr>
        <p:spPr>
          <a:xfrm>
            <a:off x="1575752" y="-120767"/>
            <a:ext cx="10174287" cy="1478570"/>
          </a:xfrm>
        </p:spPr>
        <p:txBody>
          <a:bodyPr/>
          <a:lstStyle/>
          <a:p>
            <a:pPr algn="ctr"/>
            <a:r>
              <a:rPr lang="en-GB" b="1" u="sng" dirty="0"/>
              <a:t>Early Years-Solving simple problems</a:t>
            </a:r>
            <a:endParaRPr lang="en-GB" dirty="0"/>
          </a:p>
        </p:txBody>
      </p:sp>
      <p:pic>
        <p:nvPicPr>
          <p:cNvPr id="8" name="Picture 7" descr="media-download-8.jpeg">
            <a:extLst>
              <a:ext uri="{FF2B5EF4-FFF2-40B4-BE49-F238E27FC236}">
                <a16:creationId xmlns:a16="http://schemas.microsoft.com/office/drawing/2014/main" id="{20258973-2D7C-4C35-B48F-8FB137D7A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279" y="2289725"/>
            <a:ext cx="3048771" cy="4079191"/>
          </a:xfrm>
          <a:prstGeom prst="rect">
            <a:avLst/>
          </a:prstGeom>
        </p:spPr>
      </p:pic>
      <p:sp>
        <p:nvSpPr>
          <p:cNvPr id="9" name="TextBox 8">
            <a:extLst>
              <a:ext uri="{FF2B5EF4-FFF2-40B4-BE49-F238E27FC236}">
                <a16:creationId xmlns:a16="http://schemas.microsoft.com/office/drawing/2014/main" id="{67868341-ACBE-42E8-9A2F-4828575968E8}"/>
              </a:ext>
            </a:extLst>
          </p:cNvPr>
          <p:cNvSpPr txBox="1"/>
          <p:nvPr/>
        </p:nvSpPr>
        <p:spPr>
          <a:xfrm>
            <a:off x="2230766" y="1225057"/>
            <a:ext cx="4567395" cy="646331"/>
          </a:xfrm>
          <a:prstGeom prst="rect">
            <a:avLst/>
          </a:prstGeom>
          <a:noFill/>
        </p:spPr>
        <p:txBody>
          <a:bodyPr wrap="square" rtlCol="0">
            <a:spAutoFit/>
          </a:bodyPr>
          <a:lstStyle/>
          <a:p>
            <a:r>
              <a:rPr lang="en-GB" dirty="0"/>
              <a:t>You have three different types of fish but can only have 6 fish in your fish bowl. </a:t>
            </a:r>
          </a:p>
        </p:txBody>
      </p:sp>
    </p:spTree>
    <p:extLst>
      <p:ext uri="{BB962C8B-B14F-4D97-AF65-F5344CB8AC3E}">
        <p14:creationId xmlns:p14="http://schemas.microsoft.com/office/powerpoint/2010/main" val="108415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632D20-A16A-4BF5-9F73-AE1862208A90}"/>
              </a:ext>
            </a:extLst>
          </p:cNvPr>
          <p:cNvSpPr/>
          <p:nvPr/>
        </p:nvSpPr>
        <p:spPr>
          <a:xfrm>
            <a:off x="2920200" y="310634"/>
            <a:ext cx="8452650" cy="646331"/>
          </a:xfrm>
          <a:prstGeom prst="rect">
            <a:avLst/>
          </a:prstGeom>
        </p:spPr>
        <p:txBody>
          <a:bodyPr wrap="square">
            <a:spAutoFit/>
          </a:bodyPr>
          <a:lstStyle/>
          <a:p>
            <a:r>
              <a:rPr lang="en-GB" sz="3600" b="1" u="sng" dirty="0"/>
              <a:t>Early Years-counting in groups of numbers</a:t>
            </a:r>
            <a:endParaRPr lang="en-GB" sz="3600" dirty="0"/>
          </a:p>
        </p:txBody>
      </p:sp>
      <p:sp>
        <p:nvSpPr>
          <p:cNvPr id="7" name="TextBox 6">
            <a:extLst>
              <a:ext uri="{FF2B5EF4-FFF2-40B4-BE49-F238E27FC236}">
                <a16:creationId xmlns:a16="http://schemas.microsoft.com/office/drawing/2014/main" id="{C5EC0CE9-F602-4ACE-A5EF-D6BA67F834E3}"/>
              </a:ext>
            </a:extLst>
          </p:cNvPr>
          <p:cNvSpPr txBox="1"/>
          <p:nvPr/>
        </p:nvSpPr>
        <p:spPr>
          <a:xfrm>
            <a:off x="1828800" y="1562100"/>
            <a:ext cx="8515350" cy="369332"/>
          </a:xfrm>
          <a:prstGeom prst="rect">
            <a:avLst/>
          </a:prstGeom>
          <a:noFill/>
        </p:spPr>
        <p:txBody>
          <a:bodyPr wrap="square" rtlCol="0">
            <a:spAutoFit/>
          </a:bodyPr>
          <a:lstStyle/>
          <a:p>
            <a:r>
              <a:rPr lang="en-GB" dirty="0"/>
              <a:t>Begin by reciting numbers to get to know the patterns.</a:t>
            </a:r>
          </a:p>
        </p:txBody>
      </p:sp>
      <p:pic>
        <p:nvPicPr>
          <p:cNvPr id="9" name="Picture 8">
            <a:extLst>
              <a:ext uri="{FF2B5EF4-FFF2-40B4-BE49-F238E27FC236}">
                <a16:creationId xmlns:a16="http://schemas.microsoft.com/office/drawing/2014/main" id="{B3FBD6C0-F483-467F-A126-676B7D3225B9}"/>
              </a:ext>
            </a:extLst>
          </p:cNvPr>
          <p:cNvPicPr>
            <a:picLocks noChangeAspect="1"/>
          </p:cNvPicPr>
          <p:nvPr/>
        </p:nvPicPr>
        <p:blipFill rotWithShape="1">
          <a:blip r:embed="rId2"/>
          <a:srcRect l="17619" t="4922" r="26508" b="65237"/>
          <a:stretch/>
        </p:blipFill>
        <p:spPr>
          <a:xfrm>
            <a:off x="2324100" y="2076450"/>
            <a:ext cx="8763000" cy="2133600"/>
          </a:xfrm>
          <a:prstGeom prst="rect">
            <a:avLst/>
          </a:prstGeom>
        </p:spPr>
      </p:pic>
      <p:sp>
        <p:nvSpPr>
          <p:cNvPr id="10" name="Multiplication Sign 9">
            <a:extLst>
              <a:ext uri="{FF2B5EF4-FFF2-40B4-BE49-F238E27FC236}">
                <a16:creationId xmlns:a16="http://schemas.microsoft.com/office/drawing/2014/main" id="{44B96CCE-601E-4586-A9CD-574D59092BC7}"/>
              </a:ext>
            </a:extLst>
          </p:cNvPr>
          <p:cNvSpPr/>
          <p:nvPr/>
        </p:nvSpPr>
        <p:spPr>
          <a:xfrm flipV="1">
            <a:off x="2705100" y="3714750"/>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DECD1DB1-B0E7-4423-A977-4A816DC1F833}"/>
              </a:ext>
            </a:extLst>
          </p:cNvPr>
          <p:cNvSpPr/>
          <p:nvPr/>
        </p:nvSpPr>
        <p:spPr>
          <a:xfrm flipV="1">
            <a:off x="3562350" y="3752850"/>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Multiplication Sign 11">
            <a:extLst>
              <a:ext uri="{FF2B5EF4-FFF2-40B4-BE49-F238E27FC236}">
                <a16:creationId xmlns:a16="http://schemas.microsoft.com/office/drawing/2014/main" id="{03CAB32A-AC62-44CF-A142-4FA954C1B894}"/>
              </a:ext>
            </a:extLst>
          </p:cNvPr>
          <p:cNvSpPr/>
          <p:nvPr/>
        </p:nvSpPr>
        <p:spPr>
          <a:xfrm flipV="1">
            <a:off x="6015037" y="3752850"/>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ication Sign 12">
            <a:extLst>
              <a:ext uri="{FF2B5EF4-FFF2-40B4-BE49-F238E27FC236}">
                <a16:creationId xmlns:a16="http://schemas.microsoft.com/office/drawing/2014/main" id="{41C362CC-D0FB-49B9-A117-86E4A3AFB410}"/>
              </a:ext>
            </a:extLst>
          </p:cNvPr>
          <p:cNvSpPr/>
          <p:nvPr/>
        </p:nvSpPr>
        <p:spPr>
          <a:xfrm flipV="1">
            <a:off x="5229225" y="3743325"/>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Multiplication Sign 13">
            <a:extLst>
              <a:ext uri="{FF2B5EF4-FFF2-40B4-BE49-F238E27FC236}">
                <a16:creationId xmlns:a16="http://schemas.microsoft.com/office/drawing/2014/main" id="{4730C1C4-52A1-4D21-A82D-75E62376FB9B}"/>
              </a:ext>
            </a:extLst>
          </p:cNvPr>
          <p:cNvSpPr/>
          <p:nvPr/>
        </p:nvSpPr>
        <p:spPr>
          <a:xfrm flipV="1">
            <a:off x="4419600" y="3771900"/>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ication Sign 14">
            <a:extLst>
              <a:ext uri="{FF2B5EF4-FFF2-40B4-BE49-F238E27FC236}">
                <a16:creationId xmlns:a16="http://schemas.microsoft.com/office/drawing/2014/main" id="{E6FC4E7D-75AD-4E12-B4D4-20FD20EC5955}"/>
              </a:ext>
            </a:extLst>
          </p:cNvPr>
          <p:cNvSpPr/>
          <p:nvPr/>
        </p:nvSpPr>
        <p:spPr>
          <a:xfrm flipV="1">
            <a:off x="7672387" y="3762375"/>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Multiplication Sign 15">
            <a:extLst>
              <a:ext uri="{FF2B5EF4-FFF2-40B4-BE49-F238E27FC236}">
                <a16:creationId xmlns:a16="http://schemas.microsoft.com/office/drawing/2014/main" id="{1A079523-B34F-458E-B0ED-A8BA4C64214E}"/>
              </a:ext>
            </a:extLst>
          </p:cNvPr>
          <p:cNvSpPr/>
          <p:nvPr/>
        </p:nvSpPr>
        <p:spPr>
          <a:xfrm flipV="1">
            <a:off x="6834187" y="3745468"/>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ultiplication Sign 16">
            <a:extLst>
              <a:ext uri="{FF2B5EF4-FFF2-40B4-BE49-F238E27FC236}">
                <a16:creationId xmlns:a16="http://schemas.microsoft.com/office/drawing/2014/main" id="{D3C761A7-A853-4726-86DA-B66B2FEC9D6A}"/>
              </a:ext>
            </a:extLst>
          </p:cNvPr>
          <p:cNvSpPr/>
          <p:nvPr/>
        </p:nvSpPr>
        <p:spPr>
          <a:xfrm flipV="1">
            <a:off x="8501062" y="3743325"/>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ultiplication Sign 17">
            <a:extLst>
              <a:ext uri="{FF2B5EF4-FFF2-40B4-BE49-F238E27FC236}">
                <a16:creationId xmlns:a16="http://schemas.microsoft.com/office/drawing/2014/main" id="{5FBAE851-EE2C-40B4-A3BA-875378CF8B7A}"/>
              </a:ext>
            </a:extLst>
          </p:cNvPr>
          <p:cNvSpPr/>
          <p:nvPr/>
        </p:nvSpPr>
        <p:spPr>
          <a:xfrm flipV="1">
            <a:off x="9310687" y="3752850"/>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ication Sign 18">
            <a:extLst>
              <a:ext uri="{FF2B5EF4-FFF2-40B4-BE49-F238E27FC236}">
                <a16:creationId xmlns:a16="http://schemas.microsoft.com/office/drawing/2014/main" id="{8D5805A9-3444-45D4-8B17-44E7767A5C50}"/>
              </a:ext>
            </a:extLst>
          </p:cNvPr>
          <p:cNvSpPr/>
          <p:nvPr/>
        </p:nvSpPr>
        <p:spPr>
          <a:xfrm flipV="1">
            <a:off x="10134599" y="3781425"/>
            <a:ext cx="514350" cy="4953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069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B2E1B0-2D5F-46D1-9156-92471DD787CB}"/>
              </a:ext>
            </a:extLst>
          </p:cNvPr>
          <p:cNvSpPr/>
          <p:nvPr/>
        </p:nvSpPr>
        <p:spPr>
          <a:xfrm>
            <a:off x="1238250" y="596384"/>
            <a:ext cx="9067800" cy="646331"/>
          </a:xfrm>
          <a:prstGeom prst="rect">
            <a:avLst/>
          </a:prstGeom>
        </p:spPr>
        <p:txBody>
          <a:bodyPr wrap="square">
            <a:spAutoFit/>
          </a:bodyPr>
          <a:lstStyle/>
          <a:p>
            <a:r>
              <a:rPr lang="en-GB" sz="3600" b="1" u="sng" dirty="0"/>
              <a:t>Early Years-counting in groups of numbers</a:t>
            </a:r>
            <a:endParaRPr lang="en-GB" sz="3600" dirty="0"/>
          </a:p>
        </p:txBody>
      </p:sp>
      <p:pic>
        <p:nvPicPr>
          <p:cNvPr id="5" name="Picture 4">
            <a:extLst>
              <a:ext uri="{FF2B5EF4-FFF2-40B4-BE49-F238E27FC236}">
                <a16:creationId xmlns:a16="http://schemas.microsoft.com/office/drawing/2014/main" id="{B740C8AE-AA94-4460-A47D-E6A664E94CF3}"/>
              </a:ext>
            </a:extLst>
          </p:cNvPr>
          <p:cNvPicPr>
            <a:picLocks noChangeAspect="1"/>
          </p:cNvPicPr>
          <p:nvPr/>
        </p:nvPicPr>
        <p:blipFill>
          <a:blip r:embed="rId2"/>
          <a:stretch>
            <a:fillRect/>
          </a:stretch>
        </p:blipFill>
        <p:spPr>
          <a:xfrm>
            <a:off x="1238251" y="1654503"/>
            <a:ext cx="1894942" cy="2536497"/>
          </a:xfrm>
          <a:prstGeom prst="rect">
            <a:avLst/>
          </a:prstGeom>
        </p:spPr>
      </p:pic>
      <p:pic>
        <p:nvPicPr>
          <p:cNvPr id="6" name="Picture 5">
            <a:extLst>
              <a:ext uri="{FF2B5EF4-FFF2-40B4-BE49-F238E27FC236}">
                <a16:creationId xmlns:a16="http://schemas.microsoft.com/office/drawing/2014/main" id="{0BACFF7D-1E66-4502-B32E-CF8C361D7ACC}"/>
              </a:ext>
            </a:extLst>
          </p:cNvPr>
          <p:cNvPicPr>
            <a:picLocks noChangeAspect="1"/>
          </p:cNvPicPr>
          <p:nvPr/>
        </p:nvPicPr>
        <p:blipFill>
          <a:blip r:embed="rId3"/>
          <a:stretch>
            <a:fillRect/>
          </a:stretch>
        </p:blipFill>
        <p:spPr>
          <a:xfrm>
            <a:off x="4400550" y="3137039"/>
            <a:ext cx="2825279" cy="2107922"/>
          </a:xfrm>
          <a:prstGeom prst="rect">
            <a:avLst/>
          </a:prstGeom>
        </p:spPr>
      </p:pic>
      <p:sp>
        <p:nvSpPr>
          <p:cNvPr id="7" name="TextBox 6">
            <a:extLst>
              <a:ext uri="{FF2B5EF4-FFF2-40B4-BE49-F238E27FC236}">
                <a16:creationId xmlns:a16="http://schemas.microsoft.com/office/drawing/2014/main" id="{CD3A779A-7585-416F-93D4-412050D2DF6C}"/>
              </a:ext>
            </a:extLst>
          </p:cNvPr>
          <p:cNvSpPr txBox="1"/>
          <p:nvPr/>
        </p:nvSpPr>
        <p:spPr>
          <a:xfrm>
            <a:off x="760412" y="4279622"/>
            <a:ext cx="3640138" cy="646331"/>
          </a:xfrm>
          <a:prstGeom prst="rect">
            <a:avLst/>
          </a:prstGeom>
          <a:noFill/>
        </p:spPr>
        <p:txBody>
          <a:bodyPr wrap="square" rtlCol="0">
            <a:spAutoFit/>
          </a:bodyPr>
          <a:lstStyle/>
          <a:p>
            <a:r>
              <a:rPr lang="en-GB" dirty="0"/>
              <a:t>Creating sequences of numbers</a:t>
            </a:r>
          </a:p>
          <a:p>
            <a:r>
              <a:rPr lang="en-GB" dirty="0"/>
              <a:t>Noticing patterns</a:t>
            </a:r>
          </a:p>
        </p:txBody>
      </p:sp>
      <p:sp>
        <p:nvSpPr>
          <p:cNvPr id="8" name="TextBox 7">
            <a:extLst>
              <a:ext uri="{FF2B5EF4-FFF2-40B4-BE49-F238E27FC236}">
                <a16:creationId xmlns:a16="http://schemas.microsoft.com/office/drawing/2014/main" id="{3F20FDC3-BCB1-41B8-8E58-E0108D4523CE}"/>
              </a:ext>
            </a:extLst>
          </p:cNvPr>
          <p:cNvSpPr txBox="1"/>
          <p:nvPr/>
        </p:nvSpPr>
        <p:spPr>
          <a:xfrm>
            <a:off x="4400550" y="2276420"/>
            <a:ext cx="4034613" cy="646331"/>
          </a:xfrm>
          <a:prstGeom prst="rect">
            <a:avLst/>
          </a:prstGeom>
          <a:noFill/>
        </p:spPr>
        <p:txBody>
          <a:bodyPr wrap="square" rtlCol="0">
            <a:spAutoFit/>
          </a:bodyPr>
          <a:lstStyle/>
          <a:p>
            <a:r>
              <a:rPr lang="en-GB" dirty="0"/>
              <a:t>Missing number sequences</a:t>
            </a:r>
          </a:p>
          <a:p>
            <a:r>
              <a:rPr lang="en-GB" dirty="0"/>
              <a:t>Reasoning-how do you know?</a:t>
            </a:r>
          </a:p>
        </p:txBody>
      </p:sp>
      <p:pic>
        <p:nvPicPr>
          <p:cNvPr id="9" name="Picture 8" descr="media-download-6.jpeg">
            <a:extLst>
              <a:ext uri="{FF2B5EF4-FFF2-40B4-BE49-F238E27FC236}">
                <a16:creationId xmlns:a16="http://schemas.microsoft.com/office/drawing/2014/main" id="{1A39FBD5-FB6D-45C1-94F9-329595331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143" y="1654503"/>
            <a:ext cx="2363958" cy="3164305"/>
          </a:xfrm>
          <a:prstGeom prst="rect">
            <a:avLst/>
          </a:prstGeom>
        </p:spPr>
      </p:pic>
      <p:sp>
        <p:nvSpPr>
          <p:cNvPr id="10" name="TextBox 9">
            <a:extLst>
              <a:ext uri="{FF2B5EF4-FFF2-40B4-BE49-F238E27FC236}">
                <a16:creationId xmlns:a16="http://schemas.microsoft.com/office/drawing/2014/main" id="{8D18C98D-B6B9-40D9-A31C-D09C71099E15}"/>
              </a:ext>
            </a:extLst>
          </p:cNvPr>
          <p:cNvSpPr txBox="1"/>
          <p:nvPr/>
        </p:nvSpPr>
        <p:spPr>
          <a:xfrm>
            <a:off x="7891560" y="4905851"/>
            <a:ext cx="5152743" cy="1200329"/>
          </a:xfrm>
          <a:prstGeom prst="rect">
            <a:avLst/>
          </a:prstGeom>
          <a:noFill/>
        </p:spPr>
        <p:txBody>
          <a:bodyPr wrap="square" rtlCol="0">
            <a:spAutoFit/>
          </a:bodyPr>
          <a:lstStyle/>
          <a:p>
            <a:r>
              <a:rPr lang="en-GB" dirty="0"/>
              <a:t>Solving problems</a:t>
            </a:r>
          </a:p>
          <a:p>
            <a:r>
              <a:rPr lang="en-GB" dirty="0"/>
              <a:t>The rainbow fish had 20 shiny scales.  </a:t>
            </a:r>
          </a:p>
          <a:p>
            <a:r>
              <a:rPr lang="en-GB" dirty="0"/>
              <a:t>He shared them between 4 fish. </a:t>
            </a:r>
          </a:p>
          <a:p>
            <a:r>
              <a:rPr lang="en-GB" dirty="0"/>
              <a:t> How many scales did each fish have?</a:t>
            </a:r>
          </a:p>
        </p:txBody>
      </p:sp>
    </p:spTree>
    <p:extLst>
      <p:ext uri="{BB962C8B-B14F-4D97-AF65-F5344CB8AC3E}">
        <p14:creationId xmlns:p14="http://schemas.microsoft.com/office/powerpoint/2010/main" val="23241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AA5053-B92A-483C-8C43-B0731CDAAD9E}"/>
              </a:ext>
            </a:extLst>
          </p:cNvPr>
          <p:cNvSpPr/>
          <p:nvPr/>
        </p:nvSpPr>
        <p:spPr>
          <a:xfrm>
            <a:off x="1371122" y="133350"/>
            <a:ext cx="8204747" cy="1200329"/>
          </a:xfrm>
          <a:prstGeom prst="rect">
            <a:avLst/>
          </a:prstGeom>
        </p:spPr>
        <p:txBody>
          <a:bodyPr wrap="none">
            <a:spAutoFit/>
          </a:bodyPr>
          <a:lstStyle/>
          <a:p>
            <a:r>
              <a:rPr lang="en-GB" sz="3600" b="1" u="sng" dirty="0"/>
              <a:t>Early Years-applying this knowledge and </a:t>
            </a:r>
          </a:p>
          <a:p>
            <a:pPr algn="ctr"/>
            <a:r>
              <a:rPr lang="en-GB" sz="3600" b="1" u="sng" dirty="0"/>
              <a:t>becoming efficient mathematicians</a:t>
            </a:r>
            <a:endParaRPr lang="en-GB" sz="3600" dirty="0"/>
          </a:p>
        </p:txBody>
      </p:sp>
      <p:pic>
        <p:nvPicPr>
          <p:cNvPr id="11" name="Content Placeholder 4">
            <a:extLst>
              <a:ext uri="{FF2B5EF4-FFF2-40B4-BE49-F238E27FC236}">
                <a16:creationId xmlns:a16="http://schemas.microsoft.com/office/drawing/2014/main" id="{31866CE5-4306-4FDD-BFE5-C1D0EA541768}"/>
              </a:ext>
            </a:extLst>
          </p:cNvPr>
          <p:cNvPicPr>
            <a:picLocks noGrp="1" noChangeAspect="1"/>
          </p:cNvPicPr>
          <p:nvPr>
            <p:ph idx="1"/>
          </p:nvPr>
        </p:nvPicPr>
        <p:blipFill rotWithShape="1">
          <a:blip r:embed="rId2"/>
          <a:srcRect l="27366"/>
          <a:stretch/>
        </p:blipFill>
        <p:spPr>
          <a:xfrm>
            <a:off x="1543050" y="1764214"/>
            <a:ext cx="2552700" cy="4702248"/>
          </a:xfrm>
          <a:prstGeom prst="rect">
            <a:avLst/>
          </a:prstGeom>
        </p:spPr>
      </p:pic>
      <p:sp>
        <p:nvSpPr>
          <p:cNvPr id="12" name="Rectangle 11">
            <a:extLst>
              <a:ext uri="{FF2B5EF4-FFF2-40B4-BE49-F238E27FC236}">
                <a16:creationId xmlns:a16="http://schemas.microsoft.com/office/drawing/2014/main" id="{1965378A-871B-4595-BE5F-E01F80AC029F}"/>
              </a:ext>
            </a:extLst>
          </p:cNvPr>
          <p:cNvSpPr/>
          <p:nvPr/>
        </p:nvSpPr>
        <p:spPr>
          <a:xfrm>
            <a:off x="4324350" y="2422089"/>
            <a:ext cx="6096000" cy="2585323"/>
          </a:xfrm>
          <a:prstGeom prst="rect">
            <a:avLst/>
          </a:prstGeom>
        </p:spPr>
        <p:txBody>
          <a:bodyPr>
            <a:spAutoFit/>
          </a:bodyPr>
          <a:lstStyle/>
          <a:p>
            <a:r>
              <a:rPr lang="mr-IN" dirty="0"/>
              <a:t>……</a:t>
            </a:r>
            <a:r>
              <a:rPr lang="en-GB" dirty="0"/>
              <a:t>.. spent a long time this afternoon working out doubles and their corresponding halves. He chose to record what he had done in number sentences and was able to explain what his recordings meant. He used the cubes to help him and worked methodically and efficiently, adding one more to each tower to create his next sum. He told me "Now I can count on two (from his previous double) to find out the (next) </a:t>
            </a:r>
            <a:r>
              <a:rPr lang="en-GB" dirty="0" err="1"/>
              <a:t>doublehis</a:t>
            </a:r>
            <a:r>
              <a:rPr lang="en-GB" dirty="0"/>
              <a:t> knowledge of number bonds. "17+3 is 20. I know that because 7+3 is ten and 17 is 10 more than 7 so that makes 20 altogether." </a:t>
            </a:r>
          </a:p>
        </p:txBody>
      </p:sp>
    </p:spTree>
    <p:extLst>
      <p:ext uri="{BB962C8B-B14F-4D97-AF65-F5344CB8AC3E}">
        <p14:creationId xmlns:p14="http://schemas.microsoft.com/office/powerpoint/2010/main" val="2303574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KS1 Multiplication and times tables</a:t>
            </a:r>
          </a:p>
        </p:txBody>
      </p:sp>
      <p:sp>
        <p:nvSpPr>
          <p:cNvPr id="3" name="Content Placeholder 2"/>
          <p:cNvSpPr>
            <a:spLocks noGrp="1"/>
          </p:cNvSpPr>
          <p:nvPr>
            <p:ph idx="1"/>
          </p:nvPr>
        </p:nvSpPr>
        <p:spPr/>
        <p:txBody>
          <a:bodyPr>
            <a:normAutofit/>
          </a:bodyPr>
          <a:lstStyle/>
          <a:p>
            <a:r>
              <a:rPr lang="en-GB" sz="3200" dirty="0"/>
              <a:t>Problems in context</a:t>
            </a:r>
          </a:p>
          <a:p>
            <a:r>
              <a:rPr lang="en-GB" sz="3200" dirty="0"/>
              <a:t>Concrete equipment</a:t>
            </a:r>
          </a:p>
          <a:p>
            <a:r>
              <a:rPr lang="en-GB" sz="3200" dirty="0"/>
              <a:t>Pictorial representations including arrays</a:t>
            </a:r>
          </a:p>
          <a:p>
            <a:r>
              <a:rPr lang="en-GB" sz="3200" dirty="0"/>
              <a:t>Repeated addition</a:t>
            </a:r>
          </a:p>
          <a:p>
            <a:r>
              <a:rPr lang="en-GB" sz="3200" dirty="0"/>
              <a:t>Learning the times tables and related division facts</a:t>
            </a:r>
          </a:p>
        </p:txBody>
      </p:sp>
    </p:spTree>
    <p:extLst>
      <p:ext uri="{BB962C8B-B14F-4D97-AF65-F5344CB8AC3E}">
        <p14:creationId xmlns:p14="http://schemas.microsoft.com/office/powerpoint/2010/main" val="24660106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312</TotalTime>
  <Words>755</Words>
  <Application>Microsoft Office PowerPoint</Application>
  <PresentationFormat>Widescreen</PresentationFormat>
  <Paragraphs>113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Mangal</vt:lpstr>
      <vt:lpstr>Trebuchet MS</vt:lpstr>
      <vt:lpstr>Tw Cen MT</vt:lpstr>
      <vt:lpstr>Circuit</vt:lpstr>
      <vt:lpstr>Maths Forum</vt:lpstr>
      <vt:lpstr>Agenda:</vt:lpstr>
      <vt:lpstr>Early Years:</vt:lpstr>
      <vt:lpstr>Early Years:  exploring number bonds</vt:lpstr>
      <vt:lpstr>Early Years-Solving simple problems</vt:lpstr>
      <vt:lpstr>PowerPoint Presentation</vt:lpstr>
      <vt:lpstr>PowerPoint Presentation</vt:lpstr>
      <vt:lpstr>PowerPoint Presentation</vt:lpstr>
      <vt:lpstr>KS1 Multiplication and times tables</vt:lpstr>
      <vt:lpstr>Concrete objects</vt:lpstr>
      <vt:lpstr>Pictorial representations</vt:lpstr>
      <vt:lpstr>Repeated addition </vt:lpstr>
      <vt:lpstr>Ks2 Times tables:</vt:lpstr>
      <vt:lpstr>PowerPoint Presentation</vt:lpstr>
      <vt:lpstr>PowerPoint Presentation</vt:lpstr>
      <vt:lpstr>PowerPoint Presentation</vt:lpstr>
      <vt:lpstr>Extension:</vt:lpstr>
      <vt:lpstr>Times table rockstars</vt:lpstr>
      <vt:lpstr>PowerPoint Presentation</vt:lpstr>
      <vt:lpstr>Your turn</vt:lpstr>
      <vt:lpstr>How you can help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Forum</dc:title>
  <dc:creator>Harriet Cryer</dc:creator>
  <cp:lastModifiedBy>Meghan Tamsett</cp:lastModifiedBy>
  <cp:revision>25</cp:revision>
  <dcterms:created xsi:type="dcterms:W3CDTF">2017-09-29T08:24:12Z</dcterms:created>
  <dcterms:modified xsi:type="dcterms:W3CDTF">2017-10-11T08:03:10Z</dcterms:modified>
</cp:coreProperties>
</file>