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2" r:id="rId3"/>
    <p:sldId id="258" r:id="rId4"/>
    <p:sldId id="259" r:id="rId5"/>
    <p:sldId id="260" r:id="rId6"/>
    <p:sldId id="261" r:id="rId7"/>
    <p:sldId id="265" r:id="rId8"/>
    <p:sldId id="277" r:id="rId9"/>
    <p:sldId id="267" r:id="rId10"/>
    <p:sldId id="274" r:id="rId11"/>
    <p:sldId id="268" r:id="rId12"/>
    <p:sldId id="269" r:id="rId13"/>
    <p:sldId id="270" r:id="rId14"/>
    <p:sldId id="271" r:id="rId15"/>
    <p:sldId id="272" r:id="rId16"/>
    <p:sldId id="273" r:id="rId17"/>
    <p:sldId id="276"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5" autoAdjust="0"/>
    <p:restoredTop sz="94660"/>
  </p:normalViewPr>
  <p:slideViewPr>
    <p:cSldViewPr>
      <p:cViewPr varScale="1">
        <p:scale>
          <a:sx n="52" d="100"/>
          <a:sy n="52" d="100"/>
        </p:scale>
        <p:origin x="-52" y="-2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F1D8-D04A-4F7A-99B7-888987534D1B}" type="datetimeFigureOut">
              <a:rPr lang="en-US" smtClean="0"/>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ABF5A-108C-4115-A66A-B23464A16F88}" type="slidenum">
              <a:rPr lang="en-US" smtClean="0"/>
              <a:t>‹#›</a:t>
            </a:fld>
            <a:endParaRPr lang="en-US"/>
          </a:p>
        </p:txBody>
      </p:sp>
    </p:spTree>
    <p:extLst>
      <p:ext uri="{BB962C8B-B14F-4D97-AF65-F5344CB8AC3E}">
        <p14:creationId xmlns:p14="http://schemas.microsoft.com/office/powerpoint/2010/main" val="234852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1ABF5A-108C-4115-A66A-B23464A16F88}" type="slidenum">
              <a:rPr lang="en-US" smtClean="0"/>
              <a:t>8</a:t>
            </a:fld>
            <a:endParaRPr lang="en-US"/>
          </a:p>
        </p:txBody>
      </p:sp>
    </p:spTree>
    <p:extLst>
      <p:ext uri="{BB962C8B-B14F-4D97-AF65-F5344CB8AC3E}">
        <p14:creationId xmlns:p14="http://schemas.microsoft.com/office/powerpoint/2010/main" val="352202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79639B-0C4C-4463-9F50-366CE25CB14D}"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371316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9639B-0C4C-4463-9F50-366CE25CB14D}"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220884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9639B-0C4C-4463-9F50-366CE25CB14D}"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163721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9639B-0C4C-4463-9F50-366CE25CB14D}"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349924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9639B-0C4C-4463-9F50-366CE25CB14D}"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161223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79639B-0C4C-4463-9F50-366CE25CB14D}" type="datetimeFigureOut">
              <a:rPr lang="en-GB" smtClean="0"/>
              <a:t>12/09/2016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28473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79639B-0C4C-4463-9F50-366CE25CB14D}" type="datetimeFigureOut">
              <a:rPr lang="en-GB" smtClean="0"/>
              <a:t>12/09/2016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29512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79639B-0C4C-4463-9F50-366CE25CB14D}" type="datetimeFigureOut">
              <a:rPr lang="en-GB" smtClean="0"/>
              <a:t>12/09/2016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112910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9639B-0C4C-4463-9F50-366CE25CB14D}" type="datetimeFigureOut">
              <a:rPr lang="en-GB" smtClean="0"/>
              <a:t>12/09/2016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42936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9639B-0C4C-4463-9F50-366CE25CB14D}" type="datetimeFigureOut">
              <a:rPr lang="en-GB" smtClean="0"/>
              <a:t>12/09/2016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311054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9639B-0C4C-4463-9F50-366CE25CB14D}" type="datetimeFigureOut">
              <a:rPr lang="en-GB" smtClean="0"/>
              <a:t>12/09/2016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17841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9639B-0C4C-4463-9F50-366CE25CB14D}" type="datetimeFigureOut">
              <a:rPr lang="en-GB" smtClean="0"/>
              <a:t>12/09/2016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06E6C-452C-447D-8B52-FDB257D683A4}" type="slidenum">
              <a:rPr lang="en-GB" smtClean="0"/>
              <a:t>‹#›</a:t>
            </a:fld>
            <a:endParaRPr lang="en-GB"/>
          </a:p>
        </p:txBody>
      </p:sp>
    </p:spTree>
    <p:extLst>
      <p:ext uri="{BB962C8B-B14F-4D97-AF65-F5344CB8AC3E}">
        <p14:creationId xmlns:p14="http://schemas.microsoft.com/office/powerpoint/2010/main" val="194477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U0jRe5cnMw" TargetMode="External"/><Relationship Id="rId7" Type="http://schemas.openxmlformats.org/officeDocument/2006/relationships/image" Target="../media/image30.png"/><Relationship Id="rId2" Type="http://schemas.openxmlformats.org/officeDocument/2006/relationships/hyperlink" Target="https://www.youtube.com/watch?v=w4c_DMS-3IE"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SjcbH9InPAhXBohQKHYNDBFUQjRwIBw&amp;url=http%3A%2F%2Fwww.northeastregionalcenter.org%2Fnerc-autism-spectrum-disorders-asd-connections-initiative%2F&amp;psig=AFQjCNEvDz_l6jQmG2tvBHeKaOdzj-3ptA&amp;ust=147377249091388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chelle.scott.OAKRIDGEJUN.030\AppData\Local\Microsoft\Windows\INetCache\Content.IE5\CSKHQ4WI\children%20and%20books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620688"/>
            <a:ext cx="1138044" cy="11305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chelle.scott.OAKRIDGEJUN.030\AppData\Local\Microsoft\Windows\INetCache\Content.IE5\4ROYB5AY\dancing-boo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79"/>
            <a:ext cx="1728192" cy="10155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ichelle.scott.OAKRIDGEJUN.030\AppData\Local\Microsoft\Windows\INetCache\Content.IE5\CSKHQ4WI\boycarryingbook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729" y="5229200"/>
            <a:ext cx="997911" cy="111291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ichelle.scott.OAKRIDGEJUN.030\AppData\Local\Microsoft\Windows\INetCache\Content.IE5\CSKHQ4WI\bts7-212x3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539" y="4437112"/>
            <a:ext cx="1467621" cy="20768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ffloresce Bo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64" y="2978400"/>
            <a:ext cx="8172400" cy="72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5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229600" cy="4525963"/>
          </a:xfrm>
        </p:spPr>
        <p:txBody>
          <a:bodyPr/>
          <a:lstStyle/>
          <a:p>
            <a:r>
              <a:rPr lang="en-GB" sz="2600" dirty="0" smtClean="0">
                <a:latin typeface="Rockwell" panose="02060603020205020403" pitchFamily="18" charset="0"/>
              </a:rPr>
              <a:t>Keep children interested with lots of different questions at opportune moments</a:t>
            </a:r>
          </a:p>
          <a:p>
            <a:r>
              <a:rPr lang="en-GB" sz="2600" dirty="0" smtClean="0">
                <a:latin typeface="Rockwell" panose="02060603020205020403" pitchFamily="18" charset="0"/>
              </a:rPr>
              <a:t>Good readers need to develop their comprehension too!</a:t>
            </a:r>
          </a:p>
          <a:p>
            <a:r>
              <a:rPr lang="en-GB" sz="2600" dirty="0" smtClean="0">
                <a:latin typeface="Rockwell" panose="02060603020205020403" pitchFamily="18" charset="0"/>
              </a:rPr>
              <a:t>Children can ask you questions too!  Having them think of different questions will really challenge them.</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61308957"/>
              </p:ext>
            </p:extLst>
          </p:nvPr>
        </p:nvGraphicFramePr>
        <p:xfrm>
          <a:off x="467544" y="4293096"/>
          <a:ext cx="8363270" cy="2036624"/>
        </p:xfrm>
        <a:graphic>
          <a:graphicData uri="http://schemas.openxmlformats.org/drawingml/2006/table">
            <a:tbl>
              <a:tblPr firstRow="1" firstCol="1" bandRow="1">
                <a:tableStyleId>{5C22544A-7EE6-4342-B048-85BDC9FD1C3A}</a:tableStyleId>
              </a:tblPr>
              <a:tblGrid>
                <a:gridCol w="1194572"/>
                <a:gridCol w="1194572"/>
                <a:gridCol w="1194572"/>
                <a:gridCol w="1194572"/>
                <a:gridCol w="1194572"/>
                <a:gridCol w="1195205"/>
                <a:gridCol w="1195205"/>
              </a:tblGrid>
              <a:tr h="29240">
                <a:tc>
                  <a:txBody>
                    <a:bodyPr/>
                    <a:lstStyle/>
                    <a:p>
                      <a:pPr>
                        <a:lnSpc>
                          <a:spcPct val="115000"/>
                        </a:lnSpc>
                        <a:spcAft>
                          <a:spcPts val="0"/>
                        </a:spcAft>
                      </a:pPr>
                      <a:r>
                        <a:rPr lang="en-GB" sz="1600" dirty="0">
                          <a:effectLst/>
                        </a:rPr>
                        <a:t> </a:t>
                      </a:r>
                      <a:endParaRPr lang="en-GB" sz="1100" dirty="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is</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did</a:t>
                      </a:r>
                      <a:endParaRPr lang="en-GB" sz="1100" dirty="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can</a:t>
                      </a:r>
                      <a:endParaRPr lang="en-GB" sz="1100" dirty="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would</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will</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might</a:t>
                      </a:r>
                      <a:endParaRPr lang="en-GB" sz="1100" dirty="0">
                        <a:effectLst/>
                        <a:latin typeface="Calibri"/>
                        <a:ea typeface="Calibri"/>
                        <a:cs typeface="Times New Roman"/>
                      </a:endParaRPr>
                    </a:p>
                  </a:txBody>
                  <a:tcPr marL="67456" marR="67456" marT="0" marB="0"/>
                </a:tc>
              </a:tr>
              <a:tr h="158636">
                <a:tc>
                  <a:txBody>
                    <a:bodyPr/>
                    <a:lstStyle/>
                    <a:p>
                      <a:pPr>
                        <a:lnSpc>
                          <a:spcPct val="115000"/>
                        </a:lnSpc>
                        <a:spcAft>
                          <a:spcPts val="0"/>
                        </a:spcAft>
                      </a:pPr>
                      <a:r>
                        <a:rPr lang="en-GB" sz="1600">
                          <a:effectLst/>
                        </a:rPr>
                        <a:t>Why</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 </a:t>
                      </a:r>
                      <a:endParaRPr lang="en-GB" sz="1100" dirty="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r>
              <a:tr h="158636">
                <a:tc>
                  <a:txBody>
                    <a:bodyPr/>
                    <a:lstStyle/>
                    <a:p>
                      <a:pPr>
                        <a:lnSpc>
                          <a:spcPct val="115000"/>
                        </a:lnSpc>
                        <a:spcAft>
                          <a:spcPts val="0"/>
                        </a:spcAft>
                      </a:pPr>
                      <a:r>
                        <a:rPr lang="en-GB" sz="1600">
                          <a:effectLst/>
                        </a:rPr>
                        <a:t>Who</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r>
              <a:tr h="158636">
                <a:tc>
                  <a:txBody>
                    <a:bodyPr/>
                    <a:lstStyle/>
                    <a:p>
                      <a:pPr>
                        <a:lnSpc>
                          <a:spcPct val="115000"/>
                        </a:lnSpc>
                        <a:spcAft>
                          <a:spcPts val="0"/>
                        </a:spcAft>
                      </a:pPr>
                      <a:r>
                        <a:rPr lang="en-GB" sz="1600">
                          <a:effectLst/>
                        </a:rPr>
                        <a:t>What</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 </a:t>
                      </a:r>
                      <a:endParaRPr lang="en-GB" sz="1100" dirty="0">
                        <a:effectLst/>
                        <a:latin typeface="Calibri"/>
                        <a:ea typeface="Calibri"/>
                        <a:cs typeface="Times New Roman"/>
                      </a:endParaRPr>
                    </a:p>
                  </a:txBody>
                  <a:tcPr marL="67456" marR="67456" marT="0" marB="0"/>
                </a:tc>
              </a:tr>
              <a:tr h="317272">
                <a:tc>
                  <a:txBody>
                    <a:bodyPr/>
                    <a:lstStyle/>
                    <a:p>
                      <a:pPr>
                        <a:lnSpc>
                          <a:spcPct val="115000"/>
                        </a:lnSpc>
                        <a:spcAft>
                          <a:spcPts val="0"/>
                        </a:spcAft>
                      </a:pPr>
                      <a:r>
                        <a:rPr lang="en-GB" sz="1600">
                          <a:effectLst/>
                        </a:rPr>
                        <a:t>Where</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r>
              <a:tr h="317272">
                <a:tc>
                  <a:txBody>
                    <a:bodyPr/>
                    <a:lstStyle/>
                    <a:p>
                      <a:pPr>
                        <a:lnSpc>
                          <a:spcPct val="115000"/>
                        </a:lnSpc>
                        <a:spcAft>
                          <a:spcPts val="0"/>
                        </a:spcAft>
                      </a:pPr>
                      <a:r>
                        <a:rPr lang="en-GB" sz="1600">
                          <a:effectLst/>
                        </a:rPr>
                        <a:t>When</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r>
              <a:tr h="158636">
                <a:tc>
                  <a:txBody>
                    <a:bodyPr/>
                    <a:lstStyle/>
                    <a:p>
                      <a:pPr>
                        <a:lnSpc>
                          <a:spcPct val="115000"/>
                        </a:lnSpc>
                        <a:spcAft>
                          <a:spcPts val="0"/>
                        </a:spcAft>
                      </a:pPr>
                      <a:r>
                        <a:rPr lang="en-GB" sz="1600">
                          <a:effectLst/>
                        </a:rPr>
                        <a:t>How</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 </a:t>
                      </a:r>
                      <a:endParaRPr lang="en-GB" sz="1100" dirty="0">
                        <a:effectLst/>
                        <a:latin typeface="Calibri"/>
                        <a:ea typeface="Calibri"/>
                        <a:cs typeface="Times New Roman"/>
                      </a:endParaRPr>
                    </a:p>
                  </a:txBody>
                  <a:tcPr marL="67456" marR="67456" marT="0" marB="0"/>
                </a:tc>
              </a:tr>
            </a:tbl>
          </a:graphicData>
        </a:graphic>
      </p:graphicFrame>
      <p:pic>
        <p:nvPicPr>
          <p:cNvPr id="11266" name="Picture 2" descr="Effloresce B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648652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742" b="14456"/>
          <a:stretch/>
        </p:blipFill>
        <p:spPr bwMode="auto">
          <a:xfrm>
            <a:off x="108506" y="885371"/>
            <a:ext cx="9035494" cy="458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90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8628" y="12790040"/>
            <a:ext cx="24042904" cy="1699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2899" b="10188"/>
          <a:stretch/>
        </p:blipFill>
        <p:spPr bwMode="auto">
          <a:xfrm>
            <a:off x="698436" y="1169232"/>
            <a:ext cx="8050028" cy="437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4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673" b="14076"/>
          <a:stretch/>
        </p:blipFill>
        <p:spPr bwMode="auto">
          <a:xfrm>
            <a:off x="494724" y="1045029"/>
            <a:ext cx="8325748" cy="425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52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4531" b="13257"/>
          <a:stretch/>
        </p:blipFill>
        <p:spPr bwMode="auto">
          <a:xfrm>
            <a:off x="291010" y="972457"/>
            <a:ext cx="8529462" cy="435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02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702" b="13408"/>
          <a:stretch/>
        </p:blipFill>
        <p:spPr bwMode="auto">
          <a:xfrm>
            <a:off x="395536" y="1074058"/>
            <a:ext cx="828092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58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981" b="10585"/>
          <a:stretch/>
        </p:blipFill>
        <p:spPr bwMode="auto">
          <a:xfrm>
            <a:off x="395536" y="980728"/>
            <a:ext cx="8355598" cy="445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35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1349"/>
            <a:ext cx="8229600" cy="4525963"/>
          </a:xfrm>
        </p:spPr>
        <p:txBody>
          <a:bodyPr>
            <a:normAutofit/>
          </a:bodyPr>
          <a:lstStyle/>
          <a:p>
            <a:pPr>
              <a:buFontTx/>
              <a:buChar char="-"/>
            </a:pPr>
            <a:r>
              <a:rPr lang="en-GB" dirty="0" smtClean="0">
                <a:latin typeface="Rockwell" panose="02060603020205020403" pitchFamily="18" charset="0"/>
              </a:rPr>
              <a:t>Act out, provide props and images when reading a text, talking about new words</a:t>
            </a:r>
          </a:p>
          <a:p>
            <a:pPr>
              <a:buFontTx/>
              <a:buChar char="-"/>
            </a:pPr>
            <a:r>
              <a:rPr lang="en-GB" dirty="0" smtClean="0">
                <a:latin typeface="Rockwell" panose="02060603020205020403" pitchFamily="18" charset="0"/>
              </a:rPr>
              <a:t>Go over any new words, checking children are able to explain their meanings</a:t>
            </a:r>
          </a:p>
          <a:p>
            <a:pPr>
              <a:buFontTx/>
              <a:buChar char="-"/>
            </a:pPr>
            <a:r>
              <a:rPr lang="en-GB" dirty="0" smtClean="0">
                <a:latin typeface="Rockwell" panose="02060603020205020403" pitchFamily="18" charset="0"/>
              </a:rPr>
              <a:t>Introduce and use constantly, vocabulary at a much higher level than children are using in their own conversations</a:t>
            </a:r>
          </a:p>
        </p:txBody>
      </p:sp>
      <p:pic>
        <p:nvPicPr>
          <p:cNvPr id="12290" name="Picture 2" descr="Effloresce B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4986"/>
            <a:ext cx="652462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Effloresce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813161"/>
            <a:ext cx="6200775"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3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5365"/>
            <a:ext cx="8229600" cy="4525963"/>
          </a:xfrm>
        </p:spPr>
        <p:txBody>
          <a:bodyPr>
            <a:normAutofit fontScale="92500" lnSpcReduction="10000"/>
          </a:bodyPr>
          <a:lstStyle/>
          <a:p>
            <a:pPr marL="0" indent="0">
              <a:buNone/>
            </a:pPr>
            <a:r>
              <a:rPr lang="en-GB" dirty="0" smtClean="0">
                <a:latin typeface="Rockwell" panose="02060603020205020403" pitchFamily="18" charset="0"/>
              </a:rPr>
              <a:t>Reading at the expected standard KS1:</a:t>
            </a:r>
          </a:p>
          <a:p>
            <a:pPr marL="0" indent="0">
              <a:buNone/>
            </a:pPr>
            <a:endParaRPr lang="en-GB" dirty="0">
              <a:latin typeface="Rockwell" panose="02060603020205020403" pitchFamily="18" charset="0"/>
            </a:endParaRPr>
          </a:p>
          <a:p>
            <a:pPr marL="0" indent="0">
              <a:buNone/>
            </a:pPr>
            <a:r>
              <a:rPr lang="en-GB" dirty="0">
                <a:latin typeface="Rockwell" panose="02060603020205020403" pitchFamily="18" charset="0"/>
                <a:hlinkClick r:id="rId2"/>
              </a:rPr>
              <a:t>https://</a:t>
            </a:r>
            <a:r>
              <a:rPr lang="en-GB" dirty="0" smtClean="0">
                <a:latin typeface="Rockwell" panose="02060603020205020403" pitchFamily="18" charset="0"/>
                <a:hlinkClick r:id="rId2"/>
              </a:rPr>
              <a:t>www.youtube.com/watch?v=w4c_DMS-3IE</a:t>
            </a:r>
            <a:endParaRPr lang="en-GB" dirty="0" smtClean="0">
              <a:latin typeface="Rockwell" panose="02060603020205020403" pitchFamily="18" charset="0"/>
            </a:endParaRPr>
          </a:p>
          <a:p>
            <a:pPr marL="0" indent="0">
              <a:buNone/>
            </a:pPr>
            <a:endParaRPr lang="en-GB" dirty="0">
              <a:latin typeface="Rockwell" panose="02060603020205020403" pitchFamily="18" charset="0"/>
            </a:endParaRPr>
          </a:p>
          <a:p>
            <a:pPr marL="0" indent="0">
              <a:buNone/>
            </a:pPr>
            <a:r>
              <a:rPr lang="en-GB" dirty="0" smtClean="0">
                <a:latin typeface="Rockwell" panose="02060603020205020403" pitchFamily="18" charset="0"/>
              </a:rPr>
              <a:t>Reading at the expected standard KS2:</a:t>
            </a:r>
          </a:p>
          <a:p>
            <a:pPr marL="0" indent="0">
              <a:buNone/>
            </a:pPr>
            <a:endParaRPr lang="en-GB" dirty="0">
              <a:latin typeface="Rockwell" panose="02060603020205020403" pitchFamily="18" charset="0"/>
            </a:endParaRPr>
          </a:p>
          <a:p>
            <a:pPr marL="0" indent="0">
              <a:buNone/>
            </a:pPr>
            <a:r>
              <a:rPr lang="en-GB" dirty="0">
                <a:latin typeface="Rockwell" panose="02060603020205020403" pitchFamily="18" charset="0"/>
                <a:hlinkClick r:id="rId3"/>
              </a:rPr>
              <a:t>https://</a:t>
            </a:r>
            <a:r>
              <a:rPr lang="en-GB" dirty="0" smtClean="0">
                <a:latin typeface="Rockwell" panose="02060603020205020403" pitchFamily="18" charset="0"/>
                <a:hlinkClick r:id="rId3"/>
              </a:rPr>
              <a:t>www.youtube.com/watch?v=fU0jRe5cnMw</a:t>
            </a:r>
            <a:endParaRPr lang="en-GB" dirty="0" smtClean="0">
              <a:latin typeface="Rockwell" panose="02060603020205020403" pitchFamily="18" charset="0"/>
            </a:endParaRPr>
          </a:p>
          <a:p>
            <a:pPr marL="0" indent="0">
              <a:buNone/>
            </a:pPr>
            <a:endParaRPr lang="en-GB" dirty="0"/>
          </a:p>
          <a:p>
            <a:pPr marL="0" indent="0">
              <a:buNone/>
            </a:pPr>
            <a:endParaRPr lang="en-GB" dirty="0"/>
          </a:p>
          <a:p>
            <a:pPr marL="0" indent="0">
              <a:buNone/>
            </a:pPr>
            <a:endParaRPr lang="en-GB" dirty="0"/>
          </a:p>
        </p:txBody>
      </p:sp>
      <p:pic>
        <p:nvPicPr>
          <p:cNvPr id="4098" name="Picture 2" descr="C:\Users\michelle.scott.OAKRIDGEJUN.030\AppData\Local\Microsoft\Windows\INetCache\Content.IE5\1Y8E39JI\Books-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85984"/>
            <a:ext cx="1403648" cy="9930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1Y8E39JI\Books-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723930"/>
            <a:ext cx="1350014" cy="95513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Effloresce Bo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247" y="267589"/>
            <a:ext cx="5879057" cy="56271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ffloresce Bo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0343" y="943164"/>
            <a:ext cx="3535833" cy="47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6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600" y="1268760"/>
            <a:ext cx="8229600" cy="4525963"/>
          </a:xfrm>
        </p:spPr>
        <p:txBody>
          <a:bodyPr>
            <a:normAutofit fontScale="92500"/>
          </a:bodyPr>
          <a:lstStyle/>
          <a:p>
            <a:pPr>
              <a:buFontTx/>
              <a:buChar char="-"/>
            </a:pPr>
            <a:r>
              <a:rPr lang="en-GB" dirty="0" smtClean="0">
                <a:latin typeface="Rockwell" panose="02060603020205020403" pitchFamily="18" charset="0"/>
              </a:rPr>
              <a:t>Can identify key words/phrases and ideas</a:t>
            </a:r>
          </a:p>
          <a:p>
            <a:pPr>
              <a:buFontTx/>
              <a:buChar char="-"/>
            </a:pPr>
            <a:r>
              <a:rPr lang="en-GB" dirty="0" smtClean="0">
                <a:latin typeface="Rockwell" panose="02060603020205020403" pitchFamily="18" charset="0"/>
              </a:rPr>
              <a:t>Put these together to build meaning (gist)</a:t>
            </a:r>
          </a:p>
          <a:p>
            <a:pPr>
              <a:buFontTx/>
              <a:buChar char="-"/>
            </a:pPr>
            <a:r>
              <a:rPr lang="en-GB" dirty="0" smtClean="0">
                <a:latin typeface="Rockwell" panose="02060603020205020403" pitchFamily="18" charset="0"/>
              </a:rPr>
              <a:t>Use their background knowledge</a:t>
            </a:r>
          </a:p>
          <a:p>
            <a:pPr>
              <a:buFontTx/>
              <a:buChar char="-"/>
            </a:pPr>
            <a:r>
              <a:rPr lang="en-GB" dirty="0" smtClean="0">
                <a:latin typeface="Rockwell" panose="02060603020205020403" pitchFamily="18" charset="0"/>
              </a:rPr>
              <a:t>Visualise (characters, settings)</a:t>
            </a:r>
          </a:p>
          <a:p>
            <a:pPr>
              <a:buFontTx/>
              <a:buChar char="-"/>
            </a:pPr>
            <a:r>
              <a:rPr lang="en-GB" dirty="0" smtClean="0">
                <a:latin typeface="Rockwell" panose="02060603020205020403" pitchFamily="18" charset="0"/>
              </a:rPr>
              <a:t>Generate inferences to develop the gist</a:t>
            </a:r>
          </a:p>
          <a:p>
            <a:pPr>
              <a:buFontTx/>
              <a:buChar char="-"/>
            </a:pPr>
            <a:r>
              <a:rPr lang="en-GB" dirty="0" smtClean="0">
                <a:latin typeface="Rockwell" panose="02060603020205020403" pitchFamily="18" charset="0"/>
              </a:rPr>
              <a:t>Make predictions</a:t>
            </a:r>
          </a:p>
          <a:p>
            <a:pPr>
              <a:buFontTx/>
              <a:buChar char="-"/>
            </a:pPr>
            <a:r>
              <a:rPr lang="en-GB" dirty="0" smtClean="0">
                <a:latin typeface="Rockwell" panose="02060603020205020403" pitchFamily="18" charset="0"/>
              </a:rPr>
              <a:t>Ask their own questions</a:t>
            </a:r>
          </a:p>
          <a:p>
            <a:pPr>
              <a:buFontTx/>
              <a:buChar char="-"/>
            </a:pPr>
            <a:r>
              <a:rPr lang="en-GB" dirty="0" smtClean="0">
                <a:latin typeface="Rockwell" panose="02060603020205020403" pitchFamily="18" charset="0"/>
              </a:rPr>
              <a:t>Monitor meaning, using ‘repair strategies’</a:t>
            </a:r>
          </a:p>
        </p:txBody>
      </p:sp>
      <p:pic>
        <p:nvPicPr>
          <p:cNvPr id="4" name="Picture 2" descr="C:\Users\michelle.scott.OAKRIDGEJUN.030\AppData\Local\Microsoft\Windows\INetCache\Content.IE5\1Y8E39JI\Books-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639534"/>
            <a:ext cx="1722213" cy="12184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1Y8E39JI\Books-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672718"/>
            <a:ext cx="1722213" cy="12184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ffloresce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4" y="404664"/>
            <a:ext cx="8061906" cy="64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4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GB" dirty="0" smtClean="0">
                <a:solidFill>
                  <a:srgbClr val="FF0000"/>
                </a:solidFill>
                <a:latin typeface="Rockwell" panose="02060603020205020403" pitchFamily="18" charset="0"/>
              </a:rPr>
              <a:t>Choose a quiet time</a:t>
            </a:r>
          </a:p>
          <a:p>
            <a:pPr marL="0" indent="0">
              <a:buNone/>
            </a:pPr>
            <a:r>
              <a:rPr lang="en-GB" dirty="0" smtClean="0">
                <a:latin typeface="Rockwell" panose="02060603020205020403" pitchFamily="18" charset="0"/>
              </a:rPr>
              <a:t>Set aside a quiet time with no distractions.  10 to 15 minutes is usually long enough.</a:t>
            </a:r>
          </a:p>
          <a:p>
            <a:pPr marL="0" indent="0">
              <a:buNone/>
            </a:pPr>
            <a:r>
              <a:rPr lang="en-GB" dirty="0" smtClean="0">
                <a:latin typeface="Rockwell" panose="02060603020205020403" pitchFamily="18" charset="0"/>
              </a:rPr>
              <a:t>2. </a:t>
            </a:r>
            <a:r>
              <a:rPr lang="en-GB" dirty="0" smtClean="0">
                <a:solidFill>
                  <a:srgbClr val="FF0000"/>
                </a:solidFill>
                <a:latin typeface="Rockwell" panose="02060603020205020403" pitchFamily="18" charset="0"/>
              </a:rPr>
              <a:t>Make reading enjoyable</a:t>
            </a:r>
          </a:p>
          <a:p>
            <a:pPr marL="0" indent="0">
              <a:buNone/>
            </a:pPr>
            <a:r>
              <a:rPr lang="en-GB" dirty="0" smtClean="0">
                <a:latin typeface="Rockwell" panose="02060603020205020403" pitchFamily="18" charset="0"/>
              </a:rPr>
              <a:t>3. </a:t>
            </a:r>
            <a:r>
              <a:rPr lang="en-GB" dirty="0" smtClean="0">
                <a:solidFill>
                  <a:srgbClr val="FF0000"/>
                </a:solidFill>
                <a:latin typeface="Rockwell" panose="02060603020205020403" pitchFamily="18" charset="0"/>
              </a:rPr>
              <a:t>Maintain the flow</a:t>
            </a:r>
          </a:p>
          <a:p>
            <a:pPr marL="0" indent="0">
              <a:buNone/>
            </a:pPr>
            <a:r>
              <a:rPr lang="en-GB" dirty="0" smtClean="0">
                <a:latin typeface="Rockwell" panose="02060603020205020403" pitchFamily="18" charset="0"/>
              </a:rPr>
              <a:t>If your child mispronounces a word, do not interrupt immediately.  Instead, allow them to self correct.  They may realise by the end of the sentence that they have said something incorrectly.</a:t>
            </a:r>
            <a:endParaRPr lang="en-GB" dirty="0">
              <a:latin typeface="Rockwell" panose="02060603020205020403" pitchFamily="18" charset="0"/>
            </a:endParaRPr>
          </a:p>
        </p:txBody>
      </p:sp>
      <p:pic>
        <p:nvPicPr>
          <p:cNvPr id="2050"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504" y="260649"/>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3048"/>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ffloresce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53074"/>
            <a:ext cx="34385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9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Rockwell" panose="02060603020205020403" pitchFamily="18" charset="0"/>
              </a:rPr>
              <a:t>4. </a:t>
            </a:r>
            <a:r>
              <a:rPr lang="en-GB" dirty="0" smtClean="0">
                <a:solidFill>
                  <a:srgbClr val="FF0000"/>
                </a:solidFill>
                <a:latin typeface="Rockwell" panose="02060603020205020403" pitchFamily="18" charset="0"/>
              </a:rPr>
              <a:t>Be positive</a:t>
            </a:r>
          </a:p>
          <a:p>
            <a:pPr marL="0" indent="0">
              <a:buNone/>
            </a:pPr>
            <a:r>
              <a:rPr lang="en-GB" dirty="0" smtClean="0">
                <a:latin typeface="Rockwell" panose="02060603020205020403" pitchFamily="18" charset="0"/>
              </a:rPr>
              <a:t>Boost your child’s confidence with constant praise for even the smallest achievement.</a:t>
            </a:r>
          </a:p>
          <a:p>
            <a:pPr marL="0" indent="0">
              <a:buNone/>
            </a:pPr>
            <a:r>
              <a:rPr lang="en-GB" dirty="0" smtClean="0">
                <a:latin typeface="Rockwell" panose="02060603020205020403" pitchFamily="18" charset="0"/>
              </a:rPr>
              <a:t>5. </a:t>
            </a:r>
            <a:r>
              <a:rPr lang="en-GB" dirty="0" smtClean="0">
                <a:solidFill>
                  <a:srgbClr val="FF0000"/>
                </a:solidFill>
                <a:latin typeface="Rockwell" panose="02060603020205020403" pitchFamily="18" charset="0"/>
              </a:rPr>
              <a:t>Success is the key</a:t>
            </a:r>
          </a:p>
          <a:p>
            <a:pPr marL="0" indent="0">
              <a:buNone/>
            </a:pPr>
            <a:r>
              <a:rPr lang="en-GB" dirty="0" smtClean="0">
                <a:latin typeface="Rockwell" panose="02060603020205020403" pitchFamily="18" charset="0"/>
              </a:rPr>
              <a:t>Don’t give texts which are too difficult.  Give children the opportunity to build up their confidence.  Struggling with a book with many unknown words is pointless; flow is lost, the text cannot be understood and children can easily become reluctant readers.</a:t>
            </a:r>
            <a:endParaRPr lang="en-GB" dirty="0">
              <a:latin typeface="Rockwell" panose="02060603020205020403" pitchFamily="18" charset="0"/>
            </a:endParaRPr>
          </a:p>
        </p:txBody>
      </p:sp>
      <p:pic>
        <p:nvPicPr>
          <p:cNvPr id="4"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504" y="260649"/>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244" y="332656"/>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ffloresce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53074"/>
            <a:ext cx="34385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0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Rockwell" panose="02060603020205020403" pitchFamily="18" charset="0"/>
              </a:rPr>
              <a:t>6. </a:t>
            </a:r>
            <a:r>
              <a:rPr lang="en-GB" dirty="0" smtClean="0">
                <a:solidFill>
                  <a:srgbClr val="FF0000"/>
                </a:solidFill>
                <a:latin typeface="Rockwell" panose="02060603020205020403" pitchFamily="18" charset="0"/>
              </a:rPr>
              <a:t>Visit the library</a:t>
            </a:r>
          </a:p>
          <a:p>
            <a:pPr marL="0" indent="0">
              <a:buNone/>
            </a:pPr>
            <a:r>
              <a:rPr lang="en-GB" dirty="0" smtClean="0">
                <a:latin typeface="Rockwell" panose="02060603020205020403" pitchFamily="18" charset="0"/>
              </a:rPr>
              <a:t>Children can experience books they’ve never seen before and it can give them the chance to try out lots of new texts.</a:t>
            </a:r>
          </a:p>
          <a:p>
            <a:pPr marL="0" indent="0">
              <a:buNone/>
            </a:pPr>
            <a:r>
              <a:rPr lang="en-GB" dirty="0" smtClean="0">
                <a:latin typeface="Rockwell" panose="02060603020205020403" pitchFamily="18" charset="0"/>
              </a:rPr>
              <a:t>7. </a:t>
            </a:r>
            <a:r>
              <a:rPr lang="en-GB" dirty="0" smtClean="0">
                <a:solidFill>
                  <a:srgbClr val="FF0000"/>
                </a:solidFill>
                <a:latin typeface="Rockwell" panose="02060603020205020403" pitchFamily="18" charset="0"/>
              </a:rPr>
              <a:t>Regular practice</a:t>
            </a:r>
          </a:p>
          <a:p>
            <a:pPr marL="0" indent="0">
              <a:buNone/>
            </a:pPr>
            <a:r>
              <a:rPr lang="en-GB" dirty="0" smtClean="0">
                <a:latin typeface="Rockwell" panose="02060603020205020403" pitchFamily="18" charset="0"/>
              </a:rPr>
              <a:t>Try to read with your child on most days.  Little and often is best.  This can also be asking them questions.  Reading aloud is an important skill for all children, no matter their ability.</a:t>
            </a:r>
            <a:endParaRPr lang="en-GB" dirty="0">
              <a:latin typeface="Rockwell" panose="02060603020205020403" pitchFamily="18" charset="0"/>
            </a:endParaRPr>
          </a:p>
        </p:txBody>
      </p:sp>
      <p:pic>
        <p:nvPicPr>
          <p:cNvPr id="4"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504" y="260649"/>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13048"/>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ffloresce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53074"/>
            <a:ext cx="34385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6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00200"/>
            <a:ext cx="8856984" cy="5069160"/>
          </a:xfrm>
        </p:spPr>
        <p:txBody>
          <a:bodyPr>
            <a:normAutofit fontScale="77500" lnSpcReduction="20000"/>
          </a:bodyPr>
          <a:lstStyle/>
          <a:p>
            <a:pPr marL="0" indent="0">
              <a:buNone/>
            </a:pPr>
            <a:r>
              <a:rPr lang="en-GB" dirty="0" smtClean="0">
                <a:latin typeface="Rockwell" panose="02060603020205020403" pitchFamily="18" charset="0"/>
              </a:rPr>
              <a:t>8. </a:t>
            </a:r>
            <a:r>
              <a:rPr lang="en-GB" b="1" dirty="0" smtClean="0">
                <a:solidFill>
                  <a:srgbClr val="FF0000"/>
                </a:solidFill>
                <a:latin typeface="Rockwell" panose="02060603020205020403" pitchFamily="18" charset="0"/>
              </a:rPr>
              <a:t>Talk about the books</a:t>
            </a:r>
          </a:p>
          <a:p>
            <a:pPr marL="0" indent="0">
              <a:buNone/>
            </a:pPr>
            <a:r>
              <a:rPr lang="en-GB" dirty="0" smtClean="0">
                <a:latin typeface="Rockwell" panose="02060603020205020403" pitchFamily="18" charset="0"/>
              </a:rPr>
              <a:t>There is more to being a good reader than just being able to read the words accurately.  Give your opinion too and encourage children to explain their thinking and show evidence within the text.</a:t>
            </a:r>
          </a:p>
          <a:p>
            <a:pPr marL="0" indent="0">
              <a:buNone/>
            </a:pPr>
            <a:r>
              <a:rPr lang="en-GB" dirty="0" smtClean="0">
                <a:latin typeface="Rockwell" panose="02060603020205020403" pitchFamily="18" charset="0"/>
              </a:rPr>
              <a:t>9. </a:t>
            </a:r>
            <a:r>
              <a:rPr lang="en-GB" b="1" dirty="0" smtClean="0">
                <a:solidFill>
                  <a:srgbClr val="FF0000"/>
                </a:solidFill>
                <a:latin typeface="Rockwell" panose="02060603020205020403" pitchFamily="18" charset="0"/>
              </a:rPr>
              <a:t>Variety is important and all reading is good</a:t>
            </a:r>
          </a:p>
          <a:p>
            <a:pPr marL="0" indent="0">
              <a:buNone/>
            </a:pPr>
            <a:r>
              <a:rPr lang="en-GB" dirty="0" smtClean="0">
                <a:latin typeface="Rockwell" panose="02060603020205020403" pitchFamily="18" charset="0"/>
              </a:rPr>
              <a:t>Comics, magazines, football sticker books… Children need to experience a wide range of books!</a:t>
            </a:r>
          </a:p>
          <a:p>
            <a:pPr marL="0" indent="0">
              <a:buNone/>
            </a:pPr>
            <a:r>
              <a:rPr lang="en-GB" dirty="0" smtClean="0">
                <a:latin typeface="Rockwell" panose="02060603020205020403" pitchFamily="18" charset="0"/>
              </a:rPr>
              <a:t>10. </a:t>
            </a:r>
            <a:r>
              <a:rPr lang="en-GB" b="1" dirty="0">
                <a:solidFill>
                  <a:srgbClr val="FF0000"/>
                </a:solidFill>
                <a:latin typeface="Rockwell" panose="02060603020205020403" pitchFamily="18" charset="0"/>
              </a:rPr>
              <a:t>Read favourites again and again </a:t>
            </a:r>
          </a:p>
          <a:p>
            <a:pPr marL="0" indent="0">
              <a:buNone/>
            </a:pPr>
            <a:r>
              <a:rPr lang="en-GB" dirty="0" smtClean="0">
                <a:latin typeface="Rockwell" panose="02060603020205020403" pitchFamily="18" charset="0"/>
              </a:rPr>
              <a:t>Encourage </a:t>
            </a:r>
            <a:r>
              <a:rPr lang="en-GB" dirty="0">
                <a:latin typeface="Rockwell" panose="02060603020205020403" pitchFamily="18" charset="0"/>
              </a:rPr>
              <a:t>your child to re-read the books and poems they </a:t>
            </a:r>
            <a:r>
              <a:rPr lang="en-GB" dirty="0" smtClean="0">
                <a:latin typeface="Rockwell" panose="02060603020205020403" pitchFamily="18" charset="0"/>
              </a:rPr>
              <a:t>love as it helps </a:t>
            </a:r>
            <a:r>
              <a:rPr lang="en-GB" dirty="0">
                <a:latin typeface="Rockwell" panose="02060603020205020403" pitchFamily="18" charset="0"/>
              </a:rPr>
              <a:t>to build fluency and confidence. Books and poems with rhymes and repeated words or phrases are great for getting your kids to join in and remember the words.</a:t>
            </a:r>
          </a:p>
        </p:txBody>
      </p:sp>
      <p:pic>
        <p:nvPicPr>
          <p:cNvPr id="4"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504" y="260649"/>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75517"/>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ffloresce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53074"/>
            <a:ext cx="34385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8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79512" y="2564904"/>
            <a:ext cx="8784976" cy="1944216"/>
          </a:xfrm>
          <a:prstGeom prst="wedgeEllipseCallou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28800"/>
            <a:ext cx="8229600" cy="4525963"/>
          </a:xfrm>
        </p:spPr>
        <p:txBody>
          <a:bodyPr>
            <a:normAutofit fontScale="85000" lnSpcReduction="20000"/>
          </a:bodyPr>
          <a:lstStyle/>
          <a:p>
            <a:pPr>
              <a:buFontTx/>
              <a:buChar char="-"/>
            </a:pPr>
            <a:r>
              <a:rPr lang="en-GB" dirty="0" smtClean="0">
                <a:latin typeface="Rockwell" panose="02060603020205020403" pitchFamily="18" charset="0"/>
              </a:rPr>
              <a:t>Get children to make </a:t>
            </a:r>
            <a:r>
              <a:rPr lang="en-GB" b="1" dirty="0" smtClean="0">
                <a:latin typeface="Rockwell" panose="02060603020205020403" pitchFamily="18" charset="0"/>
              </a:rPr>
              <a:t>predictions</a:t>
            </a:r>
            <a:r>
              <a:rPr lang="en-GB" dirty="0" smtClean="0">
                <a:latin typeface="Rockwell" panose="02060603020205020403" pitchFamily="18" charset="0"/>
              </a:rPr>
              <a:t> about the text, using just the front cover/blurb/images from the </a:t>
            </a:r>
            <a:r>
              <a:rPr lang="en-GB" dirty="0" smtClean="0">
                <a:latin typeface="Rockwell" panose="02060603020205020403" pitchFamily="18" charset="0"/>
              </a:rPr>
              <a:t>text</a:t>
            </a:r>
          </a:p>
          <a:p>
            <a:pPr>
              <a:buFontTx/>
              <a:buChar char="-"/>
            </a:pPr>
            <a:endParaRPr lang="en-GB" dirty="0" smtClean="0">
              <a:latin typeface="Rockwell" panose="02060603020205020403" pitchFamily="18" charset="0"/>
            </a:endParaRPr>
          </a:p>
          <a:p>
            <a:pPr marL="0" indent="0" algn="ctr">
              <a:buNone/>
            </a:pPr>
            <a:r>
              <a:rPr lang="en-GB" i="1" dirty="0" smtClean="0">
                <a:latin typeface="Rockwell" panose="02060603020205020403" pitchFamily="18" charset="0"/>
              </a:rPr>
              <a:t>What do you think these images could be showing?  What thoughts/ideas/feelings came into your mind when you saw the cover?</a:t>
            </a:r>
          </a:p>
          <a:p>
            <a:pPr marL="0" indent="0">
              <a:buNone/>
            </a:pPr>
            <a:endParaRPr lang="en-GB" dirty="0" smtClean="0">
              <a:latin typeface="Rockwell" panose="02060603020205020403" pitchFamily="18" charset="0"/>
            </a:endParaRPr>
          </a:p>
          <a:p>
            <a:pPr marL="0" indent="0">
              <a:buNone/>
            </a:pPr>
            <a:endParaRPr lang="en-GB" dirty="0" smtClean="0">
              <a:latin typeface="Rockwell" panose="02060603020205020403" pitchFamily="18" charset="0"/>
            </a:endParaRPr>
          </a:p>
          <a:p>
            <a:pPr marL="0" indent="0">
              <a:buNone/>
            </a:pPr>
            <a:r>
              <a:rPr lang="en-GB" dirty="0" smtClean="0">
                <a:latin typeface="Rockwell" panose="02060603020205020403" pitchFamily="18" charset="0"/>
              </a:rPr>
              <a:t>- </a:t>
            </a:r>
            <a:r>
              <a:rPr lang="en-GB" dirty="0" smtClean="0">
                <a:latin typeface="Rockwell" panose="02060603020205020403" pitchFamily="18" charset="0"/>
              </a:rPr>
              <a:t>Give children </a:t>
            </a:r>
            <a:r>
              <a:rPr lang="en-GB" b="1" dirty="0" smtClean="0">
                <a:latin typeface="Rockwell" panose="02060603020205020403" pitchFamily="18" charset="0"/>
              </a:rPr>
              <a:t>time</a:t>
            </a:r>
            <a:r>
              <a:rPr lang="en-GB" dirty="0" smtClean="0">
                <a:latin typeface="Rockwell" panose="02060603020205020403" pitchFamily="18" charset="0"/>
              </a:rPr>
              <a:t> to read aloud.  Don’t stop and ask too many questions or you will disrupt their flow.</a:t>
            </a:r>
            <a:endParaRPr lang="en-GB" dirty="0">
              <a:latin typeface="Rockwell" panose="02060603020205020403" pitchFamily="18" charset="0"/>
            </a:endParaRPr>
          </a:p>
        </p:txBody>
      </p:sp>
      <p:pic>
        <p:nvPicPr>
          <p:cNvPr id="4098" name="Picture 2" descr="Effloresce B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1762"/>
            <a:ext cx="72294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3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onnection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3140968"/>
            <a:ext cx="962898" cy="8280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media-cache-ak0.pinimg.com/236x/fb/60/96/fb60965ca980ce5ac709a254b30ff206.jpg"/>
          <p:cNvPicPr>
            <a:picLocks noChangeAspect="1" noChangeArrowheads="1"/>
          </p:cNvPicPr>
          <p:nvPr/>
        </p:nvPicPr>
        <p:blipFill rotWithShape="1">
          <a:blip r:embed="rId5">
            <a:extLst>
              <a:ext uri="{28A0092B-C50C-407E-A947-70E740481C1C}">
                <a14:useLocalDpi xmlns:a14="http://schemas.microsoft.com/office/drawing/2010/main" val="0"/>
              </a:ext>
            </a:extLst>
          </a:blip>
          <a:srcRect t="3731" b="8008"/>
          <a:stretch/>
        </p:blipFill>
        <p:spPr bwMode="auto">
          <a:xfrm>
            <a:off x="35496" y="4509120"/>
            <a:ext cx="3929837" cy="2351544"/>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2483768" y="2852936"/>
            <a:ext cx="1872208" cy="1368152"/>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2" name="Picture 6" descr="Effloresce Bo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32" y="332656"/>
            <a:ext cx="5957452" cy="741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2536" y="1530912"/>
            <a:ext cx="5433216" cy="954107"/>
          </a:xfrm>
          <a:prstGeom prst="rect">
            <a:avLst/>
          </a:prstGeom>
          <a:noFill/>
        </p:spPr>
        <p:txBody>
          <a:bodyPr wrap="square" rtlCol="0">
            <a:spAutoFit/>
          </a:bodyPr>
          <a:lstStyle/>
          <a:p>
            <a:pPr algn="ctr"/>
            <a:r>
              <a:rPr lang="en-GB" sz="2800" dirty="0" smtClean="0">
                <a:latin typeface="Rockwell" panose="02060603020205020403" pitchFamily="18" charset="0"/>
              </a:rPr>
              <a:t>…make connections as they read</a:t>
            </a:r>
            <a:endParaRPr lang="en-US" sz="2800" dirty="0">
              <a:latin typeface="Rockwell" panose="02060603020205020403" pitchFamily="18" charset="0"/>
            </a:endParaRPr>
          </a:p>
        </p:txBody>
      </p:sp>
      <p:sp>
        <p:nvSpPr>
          <p:cNvPr id="10" name="TextBox 9"/>
          <p:cNvSpPr txBox="1"/>
          <p:nvPr/>
        </p:nvSpPr>
        <p:spPr>
          <a:xfrm>
            <a:off x="4855000" y="2060848"/>
            <a:ext cx="3813544" cy="2246769"/>
          </a:xfrm>
          <a:prstGeom prst="rect">
            <a:avLst/>
          </a:prstGeom>
          <a:noFill/>
        </p:spPr>
        <p:txBody>
          <a:bodyPr wrap="square" rtlCol="0">
            <a:spAutoFit/>
          </a:bodyPr>
          <a:lstStyle/>
          <a:p>
            <a:pPr algn="ctr"/>
            <a:r>
              <a:rPr lang="en-GB" sz="2800" dirty="0" smtClean="0">
                <a:latin typeface="Rockwell" panose="02060603020205020403" pitchFamily="18" charset="0"/>
              </a:rPr>
              <a:t>…they use their background knowledge to make sense of what they’re reading</a:t>
            </a:r>
            <a:endParaRPr lang="en-US" sz="2800" dirty="0">
              <a:latin typeface="Rockwell" panose="02060603020205020403" pitchFamily="18" charset="0"/>
            </a:endParaRPr>
          </a:p>
        </p:txBody>
      </p:sp>
      <p:sp>
        <p:nvSpPr>
          <p:cNvPr id="11" name="TextBox 10"/>
          <p:cNvSpPr txBox="1"/>
          <p:nvPr/>
        </p:nvSpPr>
        <p:spPr>
          <a:xfrm>
            <a:off x="4250760" y="4941168"/>
            <a:ext cx="4235874" cy="1815882"/>
          </a:xfrm>
          <a:prstGeom prst="rect">
            <a:avLst/>
          </a:prstGeom>
          <a:noFill/>
        </p:spPr>
        <p:txBody>
          <a:bodyPr wrap="square" rtlCol="0">
            <a:spAutoFit/>
          </a:bodyPr>
          <a:lstStyle/>
          <a:p>
            <a:pPr algn="ctr"/>
            <a:r>
              <a:rPr lang="en-GB" sz="2800" dirty="0" smtClean="0">
                <a:latin typeface="Rockwell" panose="02060603020205020403" pitchFamily="18" charset="0"/>
              </a:rPr>
              <a:t>…they </a:t>
            </a:r>
            <a:r>
              <a:rPr lang="en-GB" sz="2800" b="1" dirty="0" smtClean="0">
                <a:latin typeface="Rockwell" panose="02060603020205020403" pitchFamily="18" charset="0"/>
              </a:rPr>
              <a:t>check</a:t>
            </a:r>
            <a:r>
              <a:rPr lang="en-GB" sz="2800" dirty="0" smtClean="0">
                <a:latin typeface="Rockwell" panose="02060603020205020403" pitchFamily="18" charset="0"/>
              </a:rPr>
              <a:t> </a:t>
            </a:r>
            <a:r>
              <a:rPr lang="en-GB" sz="2800" dirty="0">
                <a:latin typeface="Rockwell" panose="02060603020205020403" pitchFamily="18" charset="0"/>
              </a:rPr>
              <a:t>that things make sense, changing what they read as they go along</a:t>
            </a:r>
            <a:endParaRPr lang="en-GB" sz="2800" dirty="0">
              <a:latin typeface="Rockwell" panose="02060603020205020403" pitchFamily="18" charset="0"/>
            </a:endParaRPr>
          </a:p>
        </p:txBody>
      </p:sp>
    </p:spTree>
    <p:extLst>
      <p:ext uri="{BB962C8B-B14F-4D97-AF65-F5344CB8AC3E}">
        <p14:creationId xmlns:p14="http://schemas.microsoft.com/office/powerpoint/2010/main" val="178391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975" y="2126818"/>
            <a:ext cx="2495153" cy="376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Callout 3"/>
          <p:cNvSpPr/>
          <p:nvPr/>
        </p:nvSpPr>
        <p:spPr>
          <a:xfrm>
            <a:off x="5724128" y="1412776"/>
            <a:ext cx="3168352" cy="1800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5" name="TextBox 4"/>
          <p:cNvSpPr txBox="1"/>
          <p:nvPr/>
        </p:nvSpPr>
        <p:spPr>
          <a:xfrm>
            <a:off x="6228184" y="1877923"/>
            <a:ext cx="2160240" cy="830997"/>
          </a:xfrm>
          <a:prstGeom prst="rect">
            <a:avLst/>
          </a:prstGeom>
          <a:noFill/>
        </p:spPr>
        <p:txBody>
          <a:bodyPr wrap="square" rtlCol="0">
            <a:spAutoFit/>
          </a:bodyPr>
          <a:lstStyle/>
          <a:p>
            <a:pPr algn="ctr"/>
            <a:r>
              <a:rPr lang="en-GB" sz="2400" dirty="0" smtClean="0">
                <a:latin typeface="Rockwell" panose="02060603020205020403" pitchFamily="18" charset="0"/>
              </a:rPr>
              <a:t>Make a picture</a:t>
            </a:r>
            <a:endParaRPr lang="en-GB" sz="2400" dirty="0">
              <a:latin typeface="Rockwell" panose="02060603020205020403" pitchFamily="18" charset="0"/>
            </a:endParaRPr>
          </a:p>
        </p:txBody>
      </p:sp>
      <p:sp>
        <p:nvSpPr>
          <p:cNvPr id="7" name="Cloud Callout 6"/>
          <p:cNvSpPr/>
          <p:nvPr/>
        </p:nvSpPr>
        <p:spPr>
          <a:xfrm>
            <a:off x="323528" y="1295241"/>
            <a:ext cx="3168352" cy="1800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ysClr val="windowText" lastClr="000000"/>
              </a:solidFill>
            </a:endParaRPr>
          </a:p>
        </p:txBody>
      </p:sp>
      <p:sp>
        <p:nvSpPr>
          <p:cNvPr id="8" name="TextBox 7"/>
          <p:cNvSpPr txBox="1"/>
          <p:nvPr/>
        </p:nvSpPr>
        <p:spPr>
          <a:xfrm>
            <a:off x="683568" y="1580599"/>
            <a:ext cx="2333150" cy="1200329"/>
          </a:xfrm>
          <a:prstGeom prst="rect">
            <a:avLst/>
          </a:prstGeom>
          <a:noFill/>
        </p:spPr>
        <p:txBody>
          <a:bodyPr wrap="square" rtlCol="0">
            <a:spAutoFit/>
          </a:bodyPr>
          <a:lstStyle/>
          <a:p>
            <a:pPr algn="ctr"/>
            <a:r>
              <a:rPr lang="en-GB" sz="2400" dirty="0" smtClean="0">
                <a:latin typeface="Rockwell" panose="02060603020205020403" pitchFamily="18" charset="0"/>
              </a:rPr>
              <a:t>Ask questions, including ‘I wonder…’</a:t>
            </a:r>
            <a:endParaRPr lang="en-GB" sz="2400" dirty="0">
              <a:latin typeface="Rockwell" panose="02060603020205020403" pitchFamily="18" charset="0"/>
            </a:endParaRPr>
          </a:p>
        </p:txBody>
      </p:sp>
      <p:sp>
        <p:nvSpPr>
          <p:cNvPr id="9" name="TextBox 8"/>
          <p:cNvSpPr txBox="1"/>
          <p:nvPr/>
        </p:nvSpPr>
        <p:spPr>
          <a:xfrm>
            <a:off x="6228184" y="4226694"/>
            <a:ext cx="2160240" cy="461665"/>
          </a:xfrm>
          <a:prstGeom prst="rect">
            <a:avLst/>
          </a:prstGeom>
          <a:noFill/>
        </p:spPr>
        <p:txBody>
          <a:bodyPr wrap="square" rtlCol="0">
            <a:spAutoFit/>
          </a:bodyPr>
          <a:lstStyle/>
          <a:p>
            <a:r>
              <a:rPr lang="en-GB" sz="2400" dirty="0" smtClean="0"/>
              <a:t>Make a picture</a:t>
            </a:r>
            <a:endParaRPr lang="en-GB" sz="2400" dirty="0"/>
          </a:p>
        </p:txBody>
      </p:sp>
      <p:sp>
        <p:nvSpPr>
          <p:cNvPr id="10" name="TextBox 9"/>
          <p:cNvSpPr txBox="1"/>
          <p:nvPr/>
        </p:nvSpPr>
        <p:spPr>
          <a:xfrm>
            <a:off x="467544" y="4521983"/>
            <a:ext cx="2160240" cy="461665"/>
          </a:xfrm>
          <a:prstGeom prst="rect">
            <a:avLst/>
          </a:prstGeom>
          <a:noFill/>
        </p:spPr>
        <p:txBody>
          <a:bodyPr wrap="square" rtlCol="0">
            <a:spAutoFit/>
          </a:bodyPr>
          <a:lstStyle/>
          <a:p>
            <a:r>
              <a:rPr lang="en-GB" sz="2400" dirty="0" smtClean="0"/>
              <a:t>Make a picture</a:t>
            </a:r>
            <a:endParaRPr lang="en-GB" sz="2400" dirty="0"/>
          </a:p>
        </p:txBody>
      </p:sp>
      <p:sp>
        <p:nvSpPr>
          <p:cNvPr id="11" name="Cloud Callout 10"/>
          <p:cNvSpPr/>
          <p:nvPr/>
        </p:nvSpPr>
        <p:spPr>
          <a:xfrm>
            <a:off x="64390" y="4077072"/>
            <a:ext cx="3168352" cy="1800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ysClr val="windowText" lastClr="000000"/>
              </a:solidFill>
            </a:endParaRPr>
          </a:p>
        </p:txBody>
      </p:sp>
      <p:sp>
        <p:nvSpPr>
          <p:cNvPr id="12" name="Cloud Callout 11"/>
          <p:cNvSpPr/>
          <p:nvPr/>
        </p:nvSpPr>
        <p:spPr>
          <a:xfrm>
            <a:off x="5724128" y="3789040"/>
            <a:ext cx="3168352" cy="1800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ysClr val="windowText" lastClr="000000"/>
              </a:solidFill>
            </a:endParaRPr>
          </a:p>
        </p:txBody>
      </p:sp>
      <p:sp>
        <p:nvSpPr>
          <p:cNvPr id="13" name="TextBox 12"/>
          <p:cNvSpPr txBox="1"/>
          <p:nvPr/>
        </p:nvSpPr>
        <p:spPr>
          <a:xfrm>
            <a:off x="467544" y="4383483"/>
            <a:ext cx="2160240" cy="1200329"/>
          </a:xfrm>
          <a:prstGeom prst="rect">
            <a:avLst/>
          </a:prstGeom>
          <a:noFill/>
        </p:spPr>
        <p:txBody>
          <a:bodyPr wrap="square" rtlCol="0">
            <a:spAutoFit/>
          </a:bodyPr>
          <a:lstStyle/>
          <a:p>
            <a:pPr algn="ctr"/>
            <a:r>
              <a:rPr lang="en-GB" sz="2400" dirty="0" smtClean="0">
                <a:latin typeface="Rockwell" panose="02060603020205020403" pitchFamily="18" charset="0"/>
              </a:rPr>
              <a:t>Stop if it doesn’t make sense!</a:t>
            </a:r>
            <a:endParaRPr lang="en-GB" sz="2400" dirty="0">
              <a:latin typeface="Rockwell" panose="02060603020205020403" pitchFamily="18" charset="0"/>
            </a:endParaRPr>
          </a:p>
        </p:txBody>
      </p:sp>
      <p:sp>
        <p:nvSpPr>
          <p:cNvPr id="14" name="TextBox 13"/>
          <p:cNvSpPr txBox="1"/>
          <p:nvPr/>
        </p:nvSpPr>
        <p:spPr>
          <a:xfrm>
            <a:off x="6084169" y="4542236"/>
            <a:ext cx="2160240" cy="461665"/>
          </a:xfrm>
          <a:prstGeom prst="rect">
            <a:avLst/>
          </a:prstGeom>
          <a:noFill/>
        </p:spPr>
        <p:txBody>
          <a:bodyPr wrap="square" rtlCol="0">
            <a:spAutoFit/>
          </a:bodyPr>
          <a:lstStyle/>
          <a:p>
            <a:pPr algn="ctr"/>
            <a:r>
              <a:rPr lang="en-GB" sz="2400" dirty="0" smtClean="0">
                <a:latin typeface="Rockwell" panose="02060603020205020403" pitchFamily="18" charset="0"/>
              </a:rPr>
              <a:t>Predict</a:t>
            </a:r>
            <a:endParaRPr lang="en-GB" sz="2400" dirty="0">
              <a:latin typeface="Rockwell" panose="02060603020205020403" pitchFamily="18" charset="0"/>
            </a:endParaRPr>
          </a:p>
        </p:txBody>
      </p:sp>
      <p:pic>
        <p:nvPicPr>
          <p:cNvPr id="10242" name="Picture 2" descr="Effloresce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6969871" cy="5626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ffloresce B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9" y="754807"/>
            <a:ext cx="2880320" cy="56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4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615</Words>
  <Application>Microsoft Office PowerPoint</Application>
  <PresentationFormat>On-screen Show (4:3)</PresentationFormat>
  <Paragraphs>106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Oakridge Junior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your child to read</dc:title>
  <dc:creator>Michelle Scott</dc:creator>
  <cp:lastModifiedBy>Kerry Killick</cp:lastModifiedBy>
  <cp:revision>21</cp:revision>
  <dcterms:created xsi:type="dcterms:W3CDTF">2016-06-21T08:36:20Z</dcterms:created>
  <dcterms:modified xsi:type="dcterms:W3CDTF">2016-09-12T14:14:55Z</dcterms:modified>
</cp:coreProperties>
</file>