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79" r:id="rId3"/>
    <p:sldId id="281" r:id="rId4"/>
    <p:sldId id="282" r:id="rId5"/>
    <p:sldId id="280" r:id="rId6"/>
    <p:sldId id="283" r:id="rId7"/>
    <p:sldId id="284" r:id="rId8"/>
    <p:sldId id="285" r:id="rId9"/>
    <p:sldId id="278" r:id="rId10"/>
    <p:sldId id="260" r:id="rId11"/>
    <p:sldId id="259" r:id="rId12"/>
    <p:sldId id="257" r:id="rId13"/>
    <p:sldId id="270" r:id="rId14"/>
    <p:sldId id="258" r:id="rId15"/>
    <p:sldId id="274" r:id="rId16"/>
    <p:sldId id="28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C07D-1F7B-4F35-979A-AF165CB00E2F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DDE-9E55-417F-81AF-EA204328B86E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37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C07D-1F7B-4F35-979A-AF165CB00E2F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DDE-9E55-417F-81AF-EA204328B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07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C07D-1F7B-4F35-979A-AF165CB00E2F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DDE-9E55-417F-81AF-EA204328B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81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C07D-1F7B-4F35-979A-AF165CB00E2F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DDE-9E55-417F-81AF-EA204328B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11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C07D-1F7B-4F35-979A-AF165CB00E2F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DDE-9E55-417F-81AF-EA204328B86E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35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C07D-1F7B-4F35-979A-AF165CB00E2F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DDE-9E55-417F-81AF-EA204328B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4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C07D-1F7B-4F35-979A-AF165CB00E2F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DDE-9E55-417F-81AF-EA204328B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301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C07D-1F7B-4F35-979A-AF165CB00E2F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DDE-9E55-417F-81AF-EA204328B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60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C07D-1F7B-4F35-979A-AF165CB00E2F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DDE-9E55-417F-81AF-EA204328B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24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296C07D-1F7B-4F35-979A-AF165CB00E2F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CA8DDE-9E55-417F-81AF-EA204328B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17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C07D-1F7B-4F35-979A-AF165CB00E2F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8DDE-9E55-417F-81AF-EA204328B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95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296C07D-1F7B-4F35-979A-AF165CB00E2F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0CA8DDE-9E55-417F-81AF-EA204328B86E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49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69" y="630190"/>
            <a:ext cx="11116490" cy="356616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GB" dirty="0" smtClean="0">
                <a:latin typeface="Segoe Script" panose="030B0504020000000003" pitchFamily="66" charset="0"/>
              </a:rPr>
              <a:t>Science at Oakridge Federation</a:t>
            </a:r>
            <a:endParaRPr lang="en-GB" b="1" dirty="0">
              <a:latin typeface="Segoe Script" panose="030B05040200000000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263" y="4491069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Parent Forum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Wednesday 14</a:t>
            </a:r>
            <a:r>
              <a:rPr lang="en-GB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March 2018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8" y="221289"/>
            <a:ext cx="11094720" cy="1450757"/>
          </a:xfrm>
        </p:spPr>
        <p:txBody>
          <a:bodyPr>
            <a:normAutofit/>
          </a:bodyPr>
          <a:lstStyle/>
          <a:p>
            <a:r>
              <a:rPr lang="en-GB" sz="6000" dirty="0" smtClean="0">
                <a:latin typeface="Segoe Script" panose="030B0504020000000003" pitchFamily="66" charset="0"/>
              </a:rPr>
              <a:t>Longitudinal Study</a:t>
            </a:r>
            <a:endParaRPr lang="en-GB" sz="6000" dirty="0">
              <a:latin typeface="Segoe Script" panose="030B05040200000000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4" y="1845734"/>
            <a:ext cx="10910454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Started this year and has been very successful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Years 1 to 4 take part in longitudinal studies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Children are given a question to base their year long study 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is revisited consistently over the 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New data is collected and compared with old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At the end of the year children will be able to draw upon all of their learning and write a conclusion which is based on their own findings 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291" y="5287204"/>
            <a:ext cx="2237509" cy="151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1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egoe Script" panose="030B0504020000000003" pitchFamily="66" charset="0"/>
              </a:rPr>
              <a:t>What does this look like?</a:t>
            </a:r>
            <a:endParaRPr lang="en-GB" dirty="0">
              <a:latin typeface="Segoe Script" panose="030B05040200000000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Year 1 – ‘What changes in the playground over the 4 seasons?’ </a:t>
            </a: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Year 2 – ‘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Which birds live here all year round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?’</a:t>
            </a: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Year 3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‘We want to make the wooded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area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more colourful, what flowers would grow there?’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Year 4 –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‘What would be the effect of cutting down the woodland? Should we do it?’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09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1" y="184258"/>
            <a:ext cx="12435839" cy="1450757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Segoe Script" panose="030B0504020000000003" pitchFamily="66" charset="0"/>
              </a:rPr>
              <a:t>Year 1 Examples of Work</a:t>
            </a:r>
            <a:endParaRPr lang="en-GB" dirty="0">
              <a:latin typeface="Segoe Script" panose="030B0504020000000003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435260" y="1404492"/>
            <a:ext cx="4408828" cy="5279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344" y="1635015"/>
            <a:ext cx="6564009" cy="461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000" dirty="0">
                <a:latin typeface="Segoe Script" panose="030B0504020000000003" pitchFamily="66" charset="0"/>
              </a:rPr>
              <a:t>Year </a:t>
            </a:r>
            <a:r>
              <a:rPr lang="en-GB" sz="6000" dirty="0" smtClean="0">
                <a:latin typeface="Segoe Script" panose="030B0504020000000003" pitchFamily="66" charset="0"/>
              </a:rPr>
              <a:t>2 </a:t>
            </a:r>
            <a:r>
              <a:rPr lang="en-GB" sz="6000" dirty="0">
                <a:latin typeface="Segoe Script" panose="030B0504020000000003" pitchFamily="66" charset="0"/>
              </a:rPr>
              <a:t>Examples of 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359204" y="578613"/>
            <a:ext cx="4277704" cy="6595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6990" r="2030"/>
          <a:stretch/>
        </p:blipFill>
        <p:spPr>
          <a:xfrm>
            <a:off x="7567135" y="2053258"/>
            <a:ext cx="3588545" cy="462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000" dirty="0">
                <a:latin typeface="Segoe Script" panose="030B0504020000000003" pitchFamily="66" charset="0"/>
              </a:rPr>
              <a:t>Year 3 Examples of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9" y="1954108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dirty="0" smtClean="0"/>
              <a:t>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9" y="1817460"/>
            <a:ext cx="4457996" cy="4608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149" y="1762994"/>
            <a:ext cx="6542761" cy="466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Script" panose="030B0504020000000003" pitchFamily="66" charset="0"/>
              </a:rPr>
              <a:t>Year 4 </a:t>
            </a:r>
            <a:r>
              <a:rPr lang="en-GB" dirty="0">
                <a:latin typeface="Segoe Script" panose="030B0504020000000003" pitchFamily="66" charset="0"/>
              </a:rPr>
              <a:t>Examples of 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35" y="1897656"/>
            <a:ext cx="3293228" cy="48213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776" y="1882833"/>
            <a:ext cx="6863205" cy="485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49680" y="4390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b="1" dirty="0" smtClean="0">
                <a:latin typeface="Segoe Script" panose="030B0504020000000003" pitchFamily="66" charset="0"/>
              </a:rPr>
              <a:t>Questions?</a:t>
            </a:r>
            <a:endParaRPr lang="en-GB" sz="96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12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262" y="286604"/>
            <a:ext cx="10335418" cy="7323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Segoe Script" panose="030B0504020000000003" pitchFamily="66" charset="0"/>
              </a:rPr>
              <a:t>How is the curriculum organised?</a:t>
            </a:r>
            <a:endParaRPr lang="en-GB" b="1" dirty="0">
              <a:latin typeface="Segoe Script" panose="030B0504020000000003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348"/>
          <a:stretch/>
        </p:blipFill>
        <p:spPr>
          <a:xfrm>
            <a:off x="336937" y="1157914"/>
            <a:ext cx="8532744" cy="49908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8172" y="3095897"/>
            <a:ext cx="1555946" cy="600891"/>
          </a:xfrm>
          <a:prstGeom prst="rect">
            <a:avLst/>
          </a:prstGeom>
          <a:solidFill>
            <a:srgbClr val="1CADE4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032607" y="3905794"/>
            <a:ext cx="1175120" cy="600892"/>
          </a:xfrm>
          <a:prstGeom prst="rect">
            <a:avLst/>
          </a:prstGeom>
          <a:solidFill>
            <a:srgbClr val="1CADE4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2847" y="4689566"/>
            <a:ext cx="1241508" cy="649457"/>
          </a:xfrm>
          <a:prstGeom prst="rect">
            <a:avLst/>
          </a:prstGeom>
          <a:solidFill>
            <a:srgbClr val="1CADE4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382847" y="5339023"/>
            <a:ext cx="2420253" cy="695191"/>
          </a:xfrm>
          <a:prstGeom prst="rect">
            <a:avLst/>
          </a:prstGeom>
          <a:solidFill>
            <a:srgbClr val="1CADE4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207727" y="2356723"/>
            <a:ext cx="1175120" cy="543231"/>
          </a:xfrm>
          <a:prstGeom prst="rect">
            <a:avLst/>
          </a:prstGeom>
          <a:solidFill>
            <a:srgbClr val="1CADE4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698172" y="1565263"/>
            <a:ext cx="1175120" cy="590108"/>
          </a:xfrm>
          <a:prstGeom prst="rect">
            <a:avLst/>
          </a:prstGeom>
          <a:solidFill>
            <a:srgbClr val="1CADE4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9229179" y="1826616"/>
            <a:ext cx="26386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As a school we follow the ‘Hampshire Model for Science’.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Our curriculum </a:t>
            </a:r>
            <a:r>
              <a:rPr lang="en-GB" b="1" dirty="0"/>
              <a:t>is progressive allowing children to develop and build on their prior learning. </a:t>
            </a: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Some topics are only covered periodically </a:t>
            </a:r>
            <a:endParaRPr lang="en-GB" b="1" dirty="0"/>
          </a:p>
          <a:p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254118" y="3095897"/>
            <a:ext cx="1569673" cy="600891"/>
          </a:xfrm>
          <a:prstGeom prst="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873292" y="5339023"/>
            <a:ext cx="1159315" cy="695191"/>
          </a:xfrm>
          <a:prstGeom prst="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58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02296"/>
            <a:ext cx="10058400" cy="753287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Topics are broken down into ‘Key Ideas’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For example in the topic of ‘Animals including Humans’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7280" y="909456"/>
            <a:ext cx="10335418" cy="732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atin typeface="Segoe Script" panose="030B0504020000000003" pitchFamily="66" charset="0"/>
              </a:rPr>
              <a:t>The Learning Journey</a:t>
            </a:r>
            <a:endParaRPr lang="en-GB" b="1" dirty="0">
              <a:latin typeface="Segoe Script" panose="030B0504020000000003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8363"/>
          <a:stretch/>
        </p:blipFill>
        <p:spPr>
          <a:xfrm>
            <a:off x="357808" y="3062516"/>
            <a:ext cx="3853262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1926"/>
          <a:stretch/>
        </p:blipFill>
        <p:spPr>
          <a:xfrm>
            <a:off x="4585253" y="3089269"/>
            <a:ext cx="3087756" cy="1479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2816"/>
          <a:stretch/>
        </p:blipFill>
        <p:spPr>
          <a:xfrm>
            <a:off x="8179714" y="3062516"/>
            <a:ext cx="2687069" cy="202631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14795" y="2555583"/>
            <a:ext cx="2169380" cy="5484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atin typeface="Segoe Script" panose="030B0504020000000003" pitchFamily="66" charset="0"/>
              </a:rPr>
              <a:t>Year 1</a:t>
            </a:r>
            <a:endParaRPr lang="en-GB" b="1" dirty="0">
              <a:latin typeface="Segoe Script" panose="030B0504020000000003" pitchFamily="66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85253" y="2555583"/>
            <a:ext cx="2169380" cy="5484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atin typeface="Segoe Script" panose="030B0504020000000003" pitchFamily="66" charset="0"/>
              </a:rPr>
              <a:t>Year 2</a:t>
            </a:r>
            <a:endParaRPr lang="en-GB" b="1" dirty="0">
              <a:latin typeface="Segoe Script" panose="030B0504020000000003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179714" y="2555583"/>
            <a:ext cx="2169380" cy="5484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atin typeface="Segoe Script" panose="030B0504020000000003" pitchFamily="66" charset="0"/>
              </a:rPr>
              <a:t>Year 3</a:t>
            </a:r>
            <a:endParaRPr lang="en-GB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4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909456"/>
            <a:ext cx="10335418" cy="732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atin typeface="Segoe Script" panose="030B0504020000000003" pitchFamily="66" charset="0"/>
              </a:rPr>
              <a:t>The Learning Journey</a:t>
            </a:r>
            <a:endParaRPr lang="en-GB" b="1" dirty="0">
              <a:latin typeface="Segoe Script" panose="030B0504020000000003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4795" y="2277287"/>
            <a:ext cx="2169380" cy="5484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atin typeface="Segoe Script" panose="030B0504020000000003" pitchFamily="66" charset="0"/>
              </a:rPr>
              <a:t>Year 4</a:t>
            </a:r>
            <a:endParaRPr lang="en-GB" b="1" dirty="0">
              <a:latin typeface="Segoe Script" panose="030B0504020000000003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14986" y="2261948"/>
            <a:ext cx="2169380" cy="5484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atin typeface="Segoe Script" panose="030B0504020000000003" pitchFamily="66" charset="0"/>
              </a:rPr>
              <a:t>Year 6</a:t>
            </a:r>
            <a:endParaRPr lang="en-GB" b="1" dirty="0">
              <a:latin typeface="Segoe Script" panose="030B0504020000000003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77534" y="2275200"/>
            <a:ext cx="2169380" cy="5484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atin typeface="Segoe Script" panose="030B0504020000000003" pitchFamily="66" charset="0"/>
              </a:rPr>
              <a:t>Year 5</a:t>
            </a:r>
            <a:endParaRPr lang="en-GB" b="1" dirty="0">
              <a:latin typeface="Segoe Script" panose="030B0504020000000003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95" y="2810400"/>
            <a:ext cx="2691434" cy="328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534" y="2851432"/>
            <a:ext cx="2392845" cy="3203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907" y="2810400"/>
            <a:ext cx="2255537" cy="2763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0523" y="2810400"/>
            <a:ext cx="2262175" cy="227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5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32" y="657665"/>
            <a:ext cx="10058400" cy="1012110"/>
          </a:xfrm>
        </p:spPr>
        <p:txBody>
          <a:bodyPr/>
          <a:lstStyle/>
          <a:p>
            <a:r>
              <a:rPr lang="en-GB" b="1" dirty="0" smtClean="0">
                <a:latin typeface="Segoe Script" panose="030B0504020000000003" pitchFamily="66" charset="0"/>
              </a:rPr>
              <a:t>What does learning look like?</a:t>
            </a:r>
            <a:endParaRPr lang="en-GB" b="1" dirty="0">
              <a:latin typeface="Segoe Script" panose="030B05040200000000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148" y="1845734"/>
            <a:ext cx="5133892" cy="4023359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In class science is taught in a practical way allowing children to investigate as many concepts as possible. (where possible and safe)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Children are encouraged to plan their investigations to develop their scientific working.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Year 1&amp;2 work on developing their understanding of cause </a:t>
            </a:r>
            <a:r>
              <a:rPr lang="en-GB" dirty="0" smtClean="0"/>
              <a:t>and </a:t>
            </a:r>
            <a:r>
              <a:rPr lang="en-GB" dirty="0" smtClean="0"/>
              <a:t>affect.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Year 3&amp;4 work on developing their understanding of how to make their investigations fair.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Year 5&amp;6 work on developing their understanding of results and how these can be different.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43" y="1845734"/>
            <a:ext cx="5102750" cy="2739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0" y="1845734"/>
            <a:ext cx="55435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3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3965050" cy="402335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At Oakridge we </a:t>
            </a:r>
            <a:r>
              <a:rPr lang="en-GB" b="1" u="sng" dirty="0" smtClean="0">
                <a:solidFill>
                  <a:srgbClr val="FF0000"/>
                </a:solidFill>
              </a:rPr>
              <a:t>DO NOT </a:t>
            </a:r>
            <a:r>
              <a:rPr lang="en-GB" dirty="0" smtClean="0"/>
              <a:t>believe in testing the children and their scientific understanding.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Instead we use assessment in lessons to make judgements and ensure all children are keeping up with the learning.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Using these judgements we adapt and change lessons to ensure all children develop their understanding.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4052" y="2756452"/>
            <a:ext cx="4754880" cy="2887356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The Department for Education does every 2 years sample a selection of schools through testing children’s understanding.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These results are </a:t>
            </a:r>
            <a:r>
              <a:rPr lang="en-GB" b="1" u="sng" dirty="0" smtClean="0">
                <a:solidFill>
                  <a:srgbClr val="FF0000"/>
                </a:solidFill>
              </a:rPr>
              <a:t>NOT </a:t>
            </a:r>
            <a:r>
              <a:rPr lang="en-GB" dirty="0" smtClean="0"/>
              <a:t>reported parents or schools.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10532" y="657665"/>
            <a:ext cx="10058400" cy="1012110"/>
          </a:xfrm>
        </p:spPr>
        <p:txBody>
          <a:bodyPr/>
          <a:lstStyle/>
          <a:p>
            <a:r>
              <a:rPr lang="en-GB" b="1" dirty="0" smtClean="0">
                <a:latin typeface="Segoe Script" panose="030B0504020000000003" pitchFamily="66" charset="0"/>
              </a:rPr>
              <a:t>To test or not to test…</a:t>
            </a:r>
            <a:endParaRPr lang="en-GB" b="1" dirty="0">
              <a:latin typeface="Segoe Script" panose="030B0504020000000003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83469">
            <a:off x="5467142" y="2171274"/>
            <a:ext cx="2126353" cy="138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0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690192"/>
            <a:ext cx="4937760" cy="317890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Year </a:t>
            </a:r>
            <a:r>
              <a:rPr lang="en-US" b="1" dirty="0"/>
              <a:t>R and Year 1 </a:t>
            </a:r>
            <a:r>
              <a:rPr lang="en-US" dirty="0"/>
              <a:t>explored bones and how they different in different animals. They also enjoyed learning about Newton's third law of motion!</a:t>
            </a:r>
          </a:p>
          <a:p>
            <a:r>
              <a:rPr lang="en-US" b="1" dirty="0"/>
              <a:t>Year 2 </a:t>
            </a:r>
            <a:r>
              <a:rPr lang="en-US" dirty="0"/>
              <a:t>worked with Everest Community Academy to make slime exploring the properties of materials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/>
              <a:t>Year 3 </a:t>
            </a:r>
            <a:r>
              <a:rPr lang="en-US" dirty="0"/>
              <a:t>work with Everest Community Academy to split light and make rainbows. </a:t>
            </a:r>
          </a:p>
          <a:p>
            <a:r>
              <a:rPr lang="en-US" dirty="0"/>
              <a:t> 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Year </a:t>
            </a:r>
            <a:r>
              <a:rPr lang="en-US" b="1" dirty="0"/>
              <a:t>4 </a:t>
            </a:r>
            <a:r>
              <a:rPr lang="en-US" dirty="0"/>
              <a:t>enjoyed learning about materials are made from different densities meaning they can be identified by the distance a can rolls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Year 5 and 6 </a:t>
            </a:r>
            <a:r>
              <a:rPr lang="en-US" dirty="0"/>
              <a:t>worked with the </a:t>
            </a:r>
            <a:r>
              <a:rPr lang="en-US" dirty="0" err="1"/>
              <a:t>Vyne</a:t>
            </a:r>
            <a:r>
              <a:rPr lang="en-US" dirty="0"/>
              <a:t> School exploring chemical reactions to make pop rockets.  They also explored how some liquids have different densities.</a:t>
            </a:r>
          </a:p>
          <a:p>
            <a:r>
              <a:rPr lang="en-US" dirty="0"/>
              <a:t> </a:t>
            </a:r>
          </a:p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0532" y="657665"/>
            <a:ext cx="10058400" cy="10121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atin typeface="Segoe Script" panose="030B0504020000000003" pitchFamily="66" charset="0"/>
              </a:rPr>
              <a:t>Added Extras…</a:t>
            </a:r>
            <a:endParaRPr lang="en-GB" b="1" dirty="0">
              <a:latin typeface="Segoe Script" panose="030B0504020000000003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7280" y="1949151"/>
            <a:ext cx="10233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/>
              <a:t>Science Day (24th November 2017</a:t>
            </a:r>
            <a:r>
              <a:rPr lang="en-US" sz="3200" b="1" u="sng" dirty="0" smtClean="0"/>
              <a:t>)</a:t>
            </a:r>
            <a:endParaRPr lang="en-US" sz="3200" b="1" u="sng" dirty="0"/>
          </a:p>
        </p:txBody>
      </p:sp>
      <p:sp>
        <p:nvSpPr>
          <p:cNvPr id="7" name="Rectangle 6"/>
          <p:cNvSpPr/>
          <p:nvPr/>
        </p:nvSpPr>
        <p:spPr>
          <a:xfrm>
            <a:off x="1097280" y="5440585"/>
            <a:ext cx="10667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As part of our transition work with local secondary schools we have children who go and use the science laboratories. Year 5 will go to Everest Community Academy on Wednesday 21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2000" b="1" dirty="0" smtClean="0">
                <a:solidFill>
                  <a:srgbClr val="FF0000"/>
                </a:solidFill>
              </a:rPr>
              <a:t> March.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2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Discuss with your child basic scientific concepts.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Encourage them to ask why questions e.g. why do we get day and night.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Talk to them about what they have learnt in science. Use this to ask them other questions and correct them if they are wrong.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Encourage them to explore and find things out themselves safely.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10532" y="657665"/>
            <a:ext cx="10058400" cy="1012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atin typeface="Segoe Script" panose="030B0504020000000003" pitchFamily="66" charset="0"/>
              </a:rPr>
              <a:t>How can you help your child?</a:t>
            </a:r>
            <a:endParaRPr lang="en-GB" b="1" dirty="0">
              <a:latin typeface="Segoe Script" panose="030B0504020000000003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714" y="1853558"/>
            <a:ext cx="4332218" cy="401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5" y="286603"/>
            <a:ext cx="10848108" cy="1450757"/>
          </a:xfrm>
        </p:spPr>
        <p:txBody>
          <a:bodyPr/>
          <a:lstStyle/>
          <a:p>
            <a:r>
              <a:rPr lang="en-GB" dirty="0" smtClean="0">
                <a:latin typeface="Segoe Script" panose="030B0504020000000003" pitchFamily="66" charset="0"/>
              </a:rPr>
              <a:t>Purpose of Longitudinal Studies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91" y="1845734"/>
            <a:ext cx="11617036" cy="4023360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high-quality science education provides the foundations for understanding the world through the specific disciplines of biology, chemistry and physics. </a:t>
            </a:r>
            <a:r>
              <a:rPr lang="en-GB" sz="3200" dirty="0">
                <a:solidFill>
                  <a:srgbClr val="E9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has changed our lives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and is vital to the world’s future prosperity, and all pupils should be taught essential aspects of the knowledge, methods, processes and uses of science. Through building up a body of key foundational knowledge and concepts, pupils should be encouraged to recognise the power of rational explanation and </a:t>
            </a:r>
            <a:r>
              <a:rPr lang="en-GB" sz="3200" dirty="0">
                <a:solidFill>
                  <a:srgbClr val="E9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sense of excitement and curiosity about natural phenomena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. They should be encouraged to understand how science can be used to explain what is occurring, predict how things will behave, and analyse causes.</a:t>
            </a:r>
          </a:p>
          <a:p>
            <a:r>
              <a:rPr lang="en-GB" dirty="0" smtClean="0"/>
              <a:t>                                                                                                                                                              - National Curriculum,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5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7896</TotalTime>
  <Words>775</Words>
  <Application>Microsoft Office PowerPoint</Application>
  <PresentationFormat>Widescreen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Segoe Script</vt:lpstr>
      <vt:lpstr>Retrospect</vt:lpstr>
      <vt:lpstr>Science at Oakridge Federation</vt:lpstr>
      <vt:lpstr>How is the curriculum organised?</vt:lpstr>
      <vt:lpstr>PowerPoint Presentation</vt:lpstr>
      <vt:lpstr>PowerPoint Presentation</vt:lpstr>
      <vt:lpstr>What does learning look like?</vt:lpstr>
      <vt:lpstr>To test or not to test…</vt:lpstr>
      <vt:lpstr>PowerPoint Presentation</vt:lpstr>
      <vt:lpstr>PowerPoint Presentation</vt:lpstr>
      <vt:lpstr>Purpose of Longitudinal Studies</vt:lpstr>
      <vt:lpstr>Longitudinal Study</vt:lpstr>
      <vt:lpstr>What does this look like?</vt:lpstr>
      <vt:lpstr>Year 1 Examples of Work</vt:lpstr>
      <vt:lpstr>Year 2 Examples of Work</vt:lpstr>
      <vt:lpstr>Year 3 Examples of Work</vt:lpstr>
      <vt:lpstr>Year 4 Examples of 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Harriet Cryer</dc:creator>
  <cp:lastModifiedBy>David Tickle</cp:lastModifiedBy>
  <cp:revision>56</cp:revision>
  <dcterms:created xsi:type="dcterms:W3CDTF">2017-12-05T09:31:30Z</dcterms:created>
  <dcterms:modified xsi:type="dcterms:W3CDTF">2018-03-14T13:56:40Z</dcterms:modified>
</cp:coreProperties>
</file>