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57" r:id="rId14"/>
    <p:sldId id="277" r:id="rId15"/>
    <p:sldId id="278" r:id="rId16"/>
    <p:sldId id="291" r:id="rId17"/>
    <p:sldId id="292" r:id="rId18"/>
    <p:sldId id="258" r:id="rId19"/>
    <p:sldId id="274" r:id="rId20"/>
    <p:sldId id="259" r:id="rId21"/>
    <p:sldId id="260" r:id="rId22"/>
    <p:sldId id="293" r:id="rId23"/>
    <p:sldId id="275" r:id="rId24"/>
    <p:sldId id="279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9719F-3FCB-4CBD-9F07-C1030E93C9EF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C72ED-A202-40CE-BD8A-12E583B94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3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What</a:t>
            </a:r>
            <a:r>
              <a:rPr lang="en-GB" b="1" baseline="0" dirty="0"/>
              <a:t> does maths look like in an early years classroom?</a:t>
            </a:r>
          </a:p>
          <a:p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A43FE-9422-48CB-A328-2D4A4319441E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345C-D19C-4C37-9A9B-06ABDCD0292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359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345C-D19C-4C37-9A9B-06ABDCD0292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928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345C-D19C-4C37-9A9B-06ABDCD0292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02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46E8F-D39F-4E25-91FD-C94CA14E4F8B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03D0F2-B71F-4B6E-89BD-2A4E57EEBC9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46E8F-D39F-4E25-91FD-C94CA14E4F8B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03D0F2-B71F-4B6E-89BD-2A4E57EEBC9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46E8F-D39F-4E25-91FD-C94CA14E4F8B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03D0F2-B71F-4B6E-89BD-2A4E57EEBC9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46E8F-D39F-4E25-91FD-C94CA14E4F8B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03D0F2-B71F-4B6E-89BD-2A4E57EEBC9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46E8F-D39F-4E25-91FD-C94CA14E4F8B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03D0F2-B71F-4B6E-89BD-2A4E57EEBC9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46E8F-D39F-4E25-91FD-C94CA14E4F8B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03D0F2-B71F-4B6E-89BD-2A4E57EEBC9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46E8F-D39F-4E25-91FD-C94CA14E4F8B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03D0F2-B71F-4B6E-89BD-2A4E57EEBC9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46E8F-D39F-4E25-91FD-C94CA14E4F8B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03D0F2-B71F-4B6E-89BD-2A4E57EEBC9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46E8F-D39F-4E25-91FD-C94CA14E4F8B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03D0F2-B71F-4B6E-89BD-2A4E57EEBC9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46E8F-D39F-4E25-91FD-C94CA14E4F8B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03D0F2-B71F-4B6E-89BD-2A4E57EEBC9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346E8F-D39F-4E25-91FD-C94CA14E4F8B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03D0F2-B71F-4B6E-89BD-2A4E57EEBC9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A346E8F-D39F-4E25-91FD-C94CA14E4F8B}" type="datetimeFigureOut">
              <a:rPr lang="en-GB" smtClean="0"/>
              <a:t>05/10/2016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C03D0F2-B71F-4B6E-89BD-2A4E57EEBC96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87624" y="620688"/>
            <a:ext cx="7723584" cy="20609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latin typeface="Calibri" panose="020F0502020204030204" pitchFamily="34" charset="0"/>
              </a:rPr>
              <a:t>Maths Workshop</a:t>
            </a:r>
            <a:br>
              <a:rPr lang="en-GB" dirty="0" smtClean="0">
                <a:latin typeface="Calibri" panose="020F0502020204030204" pitchFamily="34" charset="0"/>
              </a:rPr>
            </a:br>
            <a:r>
              <a:rPr lang="en-GB" dirty="0" smtClean="0">
                <a:latin typeface="Calibri" panose="020F0502020204030204" pitchFamily="34" charset="0"/>
              </a:rPr>
              <a:t/>
            </a:r>
            <a:br>
              <a:rPr lang="en-GB" dirty="0" smtClean="0">
                <a:latin typeface="Calibri" panose="020F0502020204030204" pitchFamily="34" charset="0"/>
              </a:rPr>
            </a:br>
            <a:r>
              <a:rPr lang="en-GB" dirty="0" smtClean="0">
                <a:latin typeface="Calibri" panose="020F0502020204030204" pitchFamily="34" charset="0"/>
              </a:rPr>
              <a:t>Wednesday 5</a:t>
            </a:r>
            <a:r>
              <a:rPr lang="en-GB" baseline="30000" dirty="0" smtClean="0">
                <a:latin typeface="Calibri" panose="020F0502020204030204" pitchFamily="34" charset="0"/>
              </a:rPr>
              <a:t>th</a:t>
            </a:r>
            <a:r>
              <a:rPr lang="en-GB" dirty="0" smtClean="0">
                <a:latin typeface="Calibri" panose="020F0502020204030204" pitchFamily="34" charset="0"/>
              </a:rPr>
              <a:t> October 2016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672" y="3284984"/>
            <a:ext cx="66967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/>
              <a:t>Our Main Aims:</a:t>
            </a:r>
          </a:p>
          <a:p>
            <a:pPr algn="ctr"/>
            <a:endParaRPr lang="en-GB" sz="2400" b="1" u="sng" dirty="0"/>
          </a:p>
          <a:p>
            <a:pPr marL="285750" indent="-285750">
              <a:buFontTx/>
              <a:buChar char="-"/>
            </a:pPr>
            <a:r>
              <a:rPr lang="en-GB" sz="2400" dirty="0" smtClean="0"/>
              <a:t>Explore what maths looks like in the classroom from Early Years through to KS2</a:t>
            </a:r>
          </a:p>
          <a:p>
            <a:pPr marL="285750" indent="-285750">
              <a:buFontTx/>
              <a:buChar char="-"/>
            </a:pPr>
            <a:r>
              <a:rPr lang="en-GB" sz="2400" dirty="0" smtClean="0"/>
              <a:t>Explore what you can do as parents to help your child in maths</a:t>
            </a:r>
          </a:p>
          <a:p>
            <a:pPr marL="285750" indent="-285750">
              <a:buFontTx/>
              <a:buChar char="-"/>
            </a:pPr>
            <a:r>
              <a:rPr lang="en-GB" sz="2400" dirty="0" smtClean="0"/>
              <a:t>Explore the KS2 SATs so you know what it entails and what the end goal is for your children</a:t>
            </a:r>
          </a:p>
          <a:p>
            <a:pPr algn="ctr"/>
            <a:endParaRPr lang="en-GB" b="1" u="sng" dirty="0"/>
          </a:p>
          <a:p>
            <a:pPr algn="ctr"/>
            <a:endParaRPr lang="en-GB" b="1" u="sng" dirty="0" smtClean="0"/>
          </a:p>
          <a:p>
            <a:pPr algn="ctr"/>
            <a:endParaRPr lang="en-GB" b="1" u="sng" dirty="0"/>
          </a:p>
          <a:p>
            <a:pPr algn="ctr"/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28788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068" y="224146"/>
            <a:ext cx="8229600" cy="1143000"/>
          </a:xfrm>
        </p:spPr>
        <p:txBody>
          <a:bodyPr/>
          <a:lstStyle/>
          <a:p>
            <a:r>
              <a:rPr lang="en-GB" dirty="0" smtClean="0"/>
              <a:t>Pictorial Representations</a:t>
            </a:r>
            <a:endParaRPr lang="en-GB" dirty="0"/>
          </a:p>
        </p:txBody>
      </p:sp>
      <p:pic>
        <p:nvPicPr>
          <p:cNvPr id="3074" name="Picture 2" descr="H:\InfTeachersPool\Planning\Class 5 planning\2015-2016 New\Pictures\Class 5 2015-2016\Maths\Fractions\08.06.16\IMG_3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661" y="3742322"/>
            <a:ext cx="2446978" cy="182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2611" y="5694276"/>
            <a:ext cx="2399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Using arrays to find ½ and ¼ of a given number.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075" name="Picture 3" descr="H:\InfTeachersPool\Planning\Class 5 planning\2015-2016 New\Pictures\Class 5 2015-2016\Maths\Multiplication 2\16.05\IMG_36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9" t="19729" r="1"/>
          <a:stretch/>
        </p:blipFill>
        <p:spPr bwMode="auto">
          <a:xfrm>
            <a:off x="5827213" y="3742322"/>
            <a:ext cx="1732595" cy="141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9808" y="3925504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Representing multiplication problems using arrays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 descr="H:\InfTeachersPool\Planning\Class 5 planning\2015-2016 New\Pictures\Class 5 2015-2016\Maths\Numberbonds\21.03.16\IMG_30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8"/>
          <a:stretch/>
        </p:blipFill>
        <p:spPr bwMode="auto">
          <a:xfrm rot="5400000">
            <a:off x="592100" y="3880508"/>
            <a:ext cx="2304256" cy="212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4795" y="6172187"/>
            <a:ext cx="2778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Number bonds to 10 using images.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2" name="Picture 5" descr="H:\InfTeachersPool\Planning\Class 4 Planning\2016-2017\Autumn 1\Photos\Maths\IMG_00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10882366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89"/>
          <a:stretch/>
        </p:blipFill>
        <p:spPr bwMode="auto">
          <a:xfrm>
            <a:off x="726824" y="1176098"/>
            <a:ext cx="2765056" cy="187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70434" y="3095500"/>
            <a:ext cx="238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Identifying numbers by counting sets.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7"/>
          <a:stretch/>
        </p:blipFill>
        <p:spPr bwMode="auto">
          <a:xfrm>
            <a:off x="4242441" y="1198659"/>
            <a:ext cx="2777831" cy="229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908893" y="1926160"/>
            <a:ext cx="1723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Drawing dots accurately to represent whole numbers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Image result for array child created dot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4" b="46969"/>
          <a:stretch/>
        </p:blipFill>
        <p:spPr bwMode="auto">
          <a:xfrm>
            <a:off x="5853603" y="5156385"/>
            <a:ext cx="1706205" cy="126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33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Numberlines</a:t>
            </a:r>
            <a:endParaRPr lang="en-GB" dirty="0"/>
          </a:p>
        </p:txBody>
      </p:sp>
      <p:pic>
        <p:nvPicPr>
          <p:cNvPr id="2050" name="Picture 2" descr="H:\InfTeachersPool\Planning\Class 4 Planning\2015-2016 New\Photos\Autumn 2\IMG_13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1"/>
          <a:stretch/>
        </p:blipFill>
        <p:spPr bwMode="auto">
          <a:xfrm>
            <a:off x="183849" y="1775247"/>
            <a:ext cx="280397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InfTeachersPool\Planning\Class 4 Planning\2015-2016 New\Photos\Autumn 2\IMG_13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11594" y="2095150"/>
            <a:ext cx="3288917" cy="24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4260" y="5229200"/>
            <a:ext cx="3139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omic Sans MS" panose="030F0702030302020204" pitchFamily="66" charset="0"/>
              </a:rPr>
              <a:t>Using structured </a:t>
            </a:r>
            <a:r>
              <a:rPr lang="en-GB" sz="1200" dirty="0" err="1" smtClean="0">
                <a:latin typeface="Comic Sans MS" panose="030F0702030302020204" pitchFamily="66" charset="0"/>
              </a:rPr>
              <a:t>numberlines</a:t>
            </a:r>
            <a:r>
              <a:rPr lang="en-GB" sz="1200" dirty="0" smtClean="0">
                <a:latin typeface="Comic Sans MS" panose="030F0702030302020204" pitchFamily="66" charset="0"/>
              </a:rPr>
              <a:t> for addition and subtraction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687" y="1196752"/>
            <a:ext cx="3505200" cy="469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69302" y="6021288"/>
            <a:ext cx="31559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Using unstructured </a:t>
            </a:r>
            <a:r>
              <a:rPr lang="en-GB" sz="1200" dirty="0" err="1" smtClean="0">
                <a:latin typeface="Comic Sans MS" panose="030F0702030302020204" pitchFamily="66" charset="0"/>
              </a:rPr>
              <a:t>numberlines</a:t>
            </a:r>
            <a:r>
              <a:rPr lang="en-GB" sz="1200" dirty="0" smtClean="0">
                <a:latin typeface="Comic Sans MS" panose="030F0702030302020204" pitchFamily="66" charset="0"/>
              </a:rPr>
              <a:t> for addition and subtraction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73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Problem Solving and Mathematical Reasoning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525941"/>
              </p:ext>
            </p:extLst>
          </p:nvPr>
        </p:nvGraphicFramePr>
        <p:xfrm>
          <a:off x="179512" y="1904161"/>
          <a:ext cx="5266928" cy="1005840"/>
        </p:xfrm>
        <a:graphic>
          <a:graphicData uri="http://schemas.openxmlformats.org/drawingml/2006/table">
            <a:tbl>
              <a:tblPr/>
              <a:tblGrid>
                <a:gridCol w="526692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effectLst/>
                          <a:latin typeface="Comic Sans MS" panose="030F0702030302020204" pitchFamily="66" charset="0"/>
                        </a:rPr>
                        <a:t>“Max </a:t>
                      </a:r>
                      <a: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  <a:t>and Sarah have some bears to share. </a:t>
                      </a:r>
                      <a:endParaRPr lang="en-GB" sz="1400" dirty="0">
                        <a:effectLst/>
                      </a:endParaRPr>
                    </a:p>
                    <a:p>
                      <a:pPr algn="ctr"/>
                      <a:r>
                        <a:rPr lang="en-GB" sz="2000" dirty="0" smtClean="0">
                          <a:effectLst/>
                          <a:latin typeface="Comic Sans MS" panose="030F0702030302020204" pitchFamily="66" charset="0"/>
                        </a:rPr>
                        <a:t>What quantities of </a:t>
                      </a:r>
                      <a:r>
                        <a:rPr lang="en-GB" sz="2000" dirty="0">
                          <a:effectLst/>
                          <a:latin typeface="Comic Sans MS" panose="030F0702030302020204" pitchFamily="66" charset="0"/>
                        </a:rPr>
                        <a:t>bears can they share equally so that there are none left over</a:t>
                      </a:r>
                      <a:r>
                        <a:rPr lang="en-GB" sz="2000" dirty="0" smtClean="0">
                          <a:effectLst/>
                          <a:latin typeface="Comic Sans MS" panose="030F0702030302020204" pitchFamily="66" charset="0"/>
                        </a:rPr>
                        <a:t>?”</a:t>
                      </a:r>
                      <a:endParaRPr lang="en-GB" sz="1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140968"/>
            <a:ext cx="3630889" cy="2037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356992"/>
            <a:ext cx="3248025" cy="324802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91312"/>
              </p:ext>
            </p:extLst>
          </p:nvPr>
        </p:nvGraphicFramePr>
        <p:xfrm>
          <a:off x="307986" y="5661248"/>
          <a:ext cx="5266928" cy="701040"/>
        </p:xfrm>
        <a:graphic>
          <a:graphicData uri="http://schemas.openxmlformats.org/drawingml/2006/table">
            <a:tbl>
              <a:tblPr/>
              <a:tblGrid>
                <a:gridCol w="526692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effectLst/>
                          <a:latin typeface="Comic Sans MS" panose="030F0702030302020204" pitchFamily="66" charset="0"/>
                        </a:rPr>
                        <a:t>“Can</a:t>
                      </a:r>
                      <a:r>
                        <a:rPr lang="en-GB" sz="2000" baseline="0" dirty="0" smtClean="0">
                          <a:effectLst/>
                          <a:latin typeface="Comic Sans MS" panose="030F0702030302020204" pitchFamily="66" charset="0"/>
                        </a:rPr>
                        <a:t> 142 bears be shared equally? </a:t>
                      </a:r>
                      <a:br>
                        <a:rPr lang="en-GB" sz="2000" baseline="0" dirty="0" smtClean="0"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n-GB" sz="2000" baseline="0" dirty="0" smtClean="0">
                          <a:effectLst/>
                          <a:latin typeface="Comic Sans MS" panose="030F0702030302020204" pitchFamily="66" charset="0"/>
                        </a:rPr>
                        <a:t>How do you know?”</a:t>
                      </a:r>
                      <a:endParaRPr lang="en-GB" sz="1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050142"/>
              </p:ext>
            </p:extLst>
          </p:nvPr>
        </p:nvGraphicFramePr>
        <p:xfrm>
          <a:off x="6247281" y="2991232"/>
          <a:ext cx="2376264" cy="365760"/>
        </p:xfrm>
        <a:graphic>
          <a:graphicData uri="http://schemas.openxmlformats.org/drawingml/2006/table">
            <a:tbl>
              <a:tblPr/>
              <a:tblGrid>
                <a:gridCol w="2376264"/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100 square</a:t>
                      </a:r>
                      <a:endParaRPr lang="en-GB" sz="105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9" name="Picture 8" descr="C:\Users\Beth.cooper.OAKRIDGEJUN.005\AppData\Local\Microsoft\Windows\Temporary Internet Files\Content.Word\IMG_150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25276" r="10539"/>
          <a:stretch/>
        </p:blipFill>
        <p:spPr bwMode="auto">
          <a:xfrm>
            <a:off x="5817447" y="908720"/>
            <a:ext cx="2671961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35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libri" panose="020F0502020204030204" pitchFamily="34" charset="0"/>
              </a:rPr>
              <a:t>KS2 Maths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Arithmetic sessions</a:t>
            </a:r>
          </a:p>
          <a:p>
            <a:pPr marL="82296" indent="0">
              <a:buNone/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(Mental maths, pure number work, using jottings to solve problems mentally)</a:t>
            </a:r>
          </a:p>
          <a:p>
            <a:pPr marL="82296" indent="0">
              <a:buNone/>
            </a:pPr>
            <a:endParaRPr lang="en-GB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82296" indent="0">
              <a:buNone/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Reasoning sessions</a:t>
            </a:r>
            <a:endParaRPr lang="en-GB" dirty="0">
              <a:latin typeface="Calibri" panose="020F0502020204030204" pitchFamily="34" charset="0"/>
            </a:endParaRPr>
          </a:p>
          <a:p>
            <a:pPr marL="82296" indent="0">
              <a:buNone/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(Follow the blocks to cover place value, number, shape, time, measurement, geometry </a:t>
            </a:r>
            <a:r>
              <a:rPr lang="en-GB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etc</a:t>
            </a:r>
            <a:r>
              <a:rPr lang="en-GB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52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Arithmetic: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85677"/>
            <a:ext cx="6192688" cy="27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9040"/>
            <a:ext cx="6408712" cy="279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2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Reasoning: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58" y="1447800"/>
            <a:ext cx="680863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1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32996" r="45204" b="18702"/>
          <a:stretch/>
        </p:blipFill>
        <p:spPr bwMode="auto">
          <a:xfrm>
            <a:off x="1259632" y="1124744"/>
            <a:ext cx="754894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9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Concrete Apparatus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Number lines</a:t>
            </a:r>
          </a:p>
          <a:p>
            <a:r>
              <a:rPr lang="en-GB" dirty="0" smtClean="0"/>
              <a:t>Multiplication squares</a:t>
            </a:r>
          </a:p>
          <a:p>
            <a:r>
              <a:rPr lang="en-GB" dirty="0" smtClean="0"/>
              <a:t>Place value cards</a:t>
            </a:r>
          </a:p>
          <a:p>
            <a:r>
              <a:rPr lang="en-GB" dirty="0" smtClean="0"/>
              <a:t>Dienes</a:t>
            </a:r>
          </a:p>
          <a:p>
            <a:r>
              <a:rPr lang="en-GB" dirty="0" smtClean="0"/>
              <a:t>Numicon</a:t>
            </a:r>
          </a:p>
          <a:p>
            <a:r>
              <a:rPr lang="en-GB" dirty="0" smtClean="0"/>
              <a:t>Bar Model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70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libri" panose="020F0502020204030204" pitchFamily="34" charset="0"/>
              </a:rPr>
              <a:t>Working towards SATs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GB" dirty="0" smtClean="0"/>
              <a:t>ARE = Age Related Expected</a:t>
            </a:r>
          </a:p>
          <a:p>
            <a:pPr marL="82296" indent="0" algn="ctr">
              <a:buNone/>
            </a:pPr>
            <a:endParaRPr lang="en-GB" dirty="0" smtClean="0"/>
          </a:p>
          <a:p>
            <a:pPr marL="82296" indent="0" algn="ctr">
              <a:buNone/>
            </a:pPr>
            <a:endParaRPr lang="en-GB" dirty="0" smtClean="0"/>
          </a:p>
          <a:p>
            <a:pPr marL="82296" indent="0" algn="ctr">
              <a:buNone/>
            </a:pPr>
            <a:r>
              <a:rPr lang="en-GB" dirty="0" smtClean="0"/>
              <a:t>Children will be:</a:t>
            </a:r>
          </a:p>
          <a:p>
            <a:pPr marL="82296" indent="0" algn="ctr">
              <a:buNone/>
            </a:pPr>
            <a:r>
              <a:rPr lang="en-GB" dirty="0" smtClean="0"/>
              <a:t> </a:t>
            </a:r>
            <a:r>
              <a:rPr lang="en-GB" dirty="0"/>
              <a:t>B</a:t>
            </a:r>
            <a:r>
              <a:rPr lang="en-GB" dirty="0" smtClean="0"/>
              <a:t>elow ARE</a:t>
            </a:r>
          </a:p>
          <a:p>
            <a:pPr marL="82296" indent="0" algn="ctr">
              <a:buNone/>
            </a:pPr>
            <a:r>
              <a:rPr lang="en-GB" dirty="0" smtClean="0"/>
              <a:t>ARE </a:t>
            </a:r>
          </a:p>
          <a:p>
            <a:pPr marL="82296" indent="0" algn="ctr">
              <a:buNone/>
            </a:pPr>
            <a:r>
              <a:rPr lang="en-GB" dirty="0"/>
              <a:t> </a:t>
            </a:r>
            <a:r>
              <a:rPr lang="en-GB" dirty="0" smtClean="0"/>
              <a:t> ARE+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20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/>
          <a:lstStyle/>
          <a:p>
            <a:pPr algn="ctr"/>
            <a:r>
              <a:rPr lang="en-GB" dirty="0" smtClean="0">
                <a:latin typeface="Calibri" panose="020F0502020204030204" pitchFamily="34" charset="0"/>
              </a:rPr>
              <a:t>What can you do to help?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052736"/>
            <a:ext cx="7498080" cy="547260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en-GB" dirty="0" smtClean="0">
              <a:latin typeface="Calibri" panose="020F0502020204030204" pitchFamily="34" charset="0"/>
            </a:endParaRPr>
          </a:p>
          <a:p>
            <a:pPr marL="82296" indent="0">
              <a:buNone/>
            </a:pPr>
            <a:r>
              <a:rPr lang="en-GB" dirty="0" smtClean="0">
                <a:latin typeface="Calibri" panose="020F0502020204030204" pitchFamily="34" charset="0"/>
              </a:rPr>
              <a:t>- Number bonds </a:t>
            </a:r>
          </a:p>
          <a:p>
            <a:pPr>
              <a:buFontTx/>
              <a:buChar char="-"/>
            </a:pPr>
            <a:endParaRPr lang="en-GB" dirty="0">
              <a:latin typeface="Calibri" panose="020F0502020204030204" pitchFamily="34" charset="0"/>
            </a:endParaRPr>
          </a:p>
          <a:p>
            <a:pPr marL="82296" indent="0">
              <a:buNone/>
            </a:pPr>
            <a:r>
              <a:rPr lang="en-GB" dirty="0" smtClean="0">
                <a:latin typeface="Calibri" panose="020F0502020204030204" pitchFamily="34" charset="0"/>
              </a:rPr>
              <a:t>Example:</a:t>
            </a:r>
          </a:p>
          <a:p>
            <a:pPr marL="82296" indent="0">
              <a:buNone/>
            </a:pPr>
            <a:r>
              <a:rPr lang="en-GB" dirty="0" smtClean="0">
                <a:latin typeface="Calibri" panose="020F0502020204030204" pitchFamily="34" charset="0"/>
              </a:rPr>
              <a:t>To ten (8 </a:t>
            </a:r>
            <a:r>
              <a:rPr lang="en-GB" dirty="0">
                <a:latin typeface="Calibri" panose="020F0502020204030204" pitchFamily="34" charset="0"/>
              </a:rPr>
              <a:t>+ __ = </a:t>
            </a:r>
            <a:r>
              <a:rPr lang="en-GB" dirty="0" smtClean="0">
                <a:latin typeface="Calibri" panose="020F0502020204030204" pitchFamily="34" charset="0"/>
              </a:rPr>
              <a:t>10)</a:t>
            </a:r>
          </a:p>
          <a:p>
            <a:pPr marL="82296" indent="0">
              <a:buNone/>
            </a:pPr>
            <a:r>
              <a:rPr lang="en-GB" dirty="0" smtClean="0">
                <a:latin typeface="Calibri" panose="020F0502020204030204" pitchFamily="34" charset="0"/>
              </a:rPr>
              <a:t>To a hundred (34 + __ = 100)</a:t>
            </a:r>
          </a:p>
          <a:p>
            <a:pPr marL="82296" indent="0">
              <a:buNone/>
            </a:pPr>
            <a:r>
              <a:rPr lang="en-GB" dirty="0" smtClean="0">
                <a:latin typeface="Calibri" panose="020F0502020204030204" pitchFamily="34" charset="0"/>
              </a:rPr>
              <a:t>To a thousand (234 + ____ = 1000)</a:t>
            </a:r>
            <a:endParaRPr lang="en-GB" dirty="0">
              <a:latin typeface="Calibri" panose="020F0502020204030204" pitchFamily="34" charset="0"/>
            </a:endParaRPr>
          </a:p>
          <a:p>
            <a:pPr marL="82296" indent="0">
              <a:buNone/>
            </a:pPr>
            <a:endParaRPr lang="en-GB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en-GB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0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2132856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Comic Sans MS" pitchFamily="66" charset="0"/>
              </a:rPr>
              <a:t>Maths in the Early Years.</a:t>
            </a:r>
          </a:p>
          <a:p>
            <a:pPr algn="ctr"/>
            <a:endParaRPr lang="en-GB" sz="3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7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620688"/>
            <a:ext cx="7498080" cy="4800600"/>
          </a:xfrm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endParaRPr lang="en-GB" dirty="0" smtClean="0"/>
          </a:p>
          <a:p>
            <a:pPr marL="82296" indent="0">
              <a:buNone/>
            </a:pPr>
            <a:r>
              <a:rPr lang="en-GB" dirty="0" smtClean="0"/>
              <a:t>- Times tables</a:t>
            </a:r>
            <a:endParaRPr lang="en-GB" dirty="0"/>
          </a:p>
          <a:p>
            <a:pPr marL="82296" indent="0">
              <a:buNone/>
            </a:pPr>
            <a:endParaRPr lang="en-GB" dirty="0"/>
          </a:p>
          <a:p>
            <a:pPr>
              <a:buFontTx/>
              <a:buChar char="-"/>
            </a:pPr>
            <a:r>
              <a:rPr lang="en-GB" dirty="0" smtClean="0"/>
              <a:t>Crucial to maths</a:t>
            </a:r>
          </a:p>
          <a:p>
            <a:pPr>
              <a:buFontTx/>
              <a:buChar char="-"/>
            </a:pPr>
            <a:r>
              <a:rPr lang="en-GB" dirty="0" smtClean="0"/>
              <a:t>Speed</a:t>
            </a:r>
          </a:p>
          <a:p>
            <a:pPr>
              <a:buFontTx/>
              <a:buChar char="-"/>
            </a:pPr>
            <a:r>
              <a:rPr lang="en-GB" dirty="0" smtClean="0"/>
              <a:t>Learning the division facts alongside them</a:t>
            </a:r>
          </a:p>
          <a:p>
            <a:pPr>
              <a:buFontTx/>
              <a:buChar char="-"/>
            </a:pPr>
            <a:endParaRPr lang="en-GB" dirty="0"/>
          </a:p>
          <a:p>
            <a:pPr marL="82296" indent="0">
              <a:buNone/>
            </a:pPr>
            <a:r>
              <a:rPr lang="en-GB" dirty="0" smtClean="0"/>
              <a:t>For example: 6 x 7 = 42</a:t>
            </a:r>
          </a:p>
          <a:p>
            <a:pPr marL="82296" indent="0">
              <a:buNone/>
            </a:pPr>
            <a:r>
              <a:rPr lang="en-GB" dirty="0" smtClean="0"/>
              <a:t>Do they know that 42 ÷ 7 = 6?</a:t>
            </a:r>
          </a:p>
        </p:txBody>
      </p:sp>
    </p:spTree>
    <p:extLst>
      <p:ext uri="{BB962C8B-B14F-4D97-AF65-F5344CB8AC3E}">
        <p14:creationId xmlns:p14="http://schemas.microsoft.com/office/powerpoint/2010/main" val="192855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692696"/>
            <a:ext cx="7498080" cy="554461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GB" dirty="0" smtClean="0"/>
              <a:t>- Methods for the operations +-x÷</a:t>
            </a:r>
          </a:p>
          <a:p>
            <a:pPr marL="82296" indent="0">
              <a:buNone/>
            </a:pPr>
            <a:endParaRPr lang="en-GB" dirty="0" smtClean="0"/>
          </a:p>
          <a:p>
            <a:r>
              <a:rPr lang="en-GB" dirty="0" smtClean="0"/>
              <a:t>We teach a progression of methods</a:t>
            </a:r>
          </a:p>
          <a:p>
            <a:r>
              <a:rPr lang="en-GB" dirty="0" smtClean="0"/>
              <a:t>Important: please don’t teach your child a new method – there’s a reason why they haven’t learnt the short method yet!</a:t>
            </a:r>
          </a:p>
          <a:p>
            <a:r>
              <a:rPr lang="en-GB" dirty="0" smtClean="0"/>
              <a:t>Help them to apply the method they are on (hand out) to complete homework or practice addition, subtraction, multiplication and division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27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548680"/>
            <a:ext cx="7498080" cy="5699720"/>
          </a:xfrm>
        </p:spPr>
        <p:txBody>
          <a:bodyPr/>
          <a:lstStyle/>
          <a:p>
            <a:r>
              <a:rPr lang="en-GB" sz="3600" dirty="0" smtClean="0"/>
              <a:t>Telling the time</a:t>
            </a:r>
          </a:p>
          <a:p>
            <a:endParaRPr lang="en-GB" dirty="0"/>
          </a:p>
          <a:p>
            <a:pPr>
              <a:buFontTx/>
              <a:buChar char="-"/>
            </a:pPr>
            <a:r>
              <a:rPr lang="en-GB" dirty="0" smtClean="0"/>
              <a:t>Correctly tell the time on an analogue clock</a:t>
            </a:r>
          </a:p>
          <a:p>
            <a:pPr>
              <a:buFontTx/>
              <a:buChar char="-"/>
            </a:pPr>
            <a:r>
              <a:rPr lang="en-GB" dirty="0" smtClean="0"/>
              <a:t>Be able to tell you how long until a given time</a:t>
            </a:r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9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Help with homework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Usually have examples provided on homework to help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If stuck please get your child to speak to teacher because we can help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Don’t teach them new methods as they need to consolidate their current method first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No battles!!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No SATs papers please-we do these in class and work through them with the children. If they’ve done it before it won’t help.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Hand Outs provided: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n-GB" b="1" u="sng" dirty="0" smtClean="0"/>
              <a:t>Reception and KS1:</a:t>
            </a:r>
          </a:p>
          <a:p>
            <a:pPr>
              <a:buFontTx/>
              <a:buChar char="-"/>
            </a:pPr>
            <a:r>
              <a:rPr lang="en-GB" dirty="0" smtClean="0"/>
              <a:t>A number line with numicon representation on it from 0-10 and 0-20</a:t>
            </a:r>
          </a:p>
          <a:p>
            <a:pPr>
              <a:buFontTx/>
              <a:buChar char="-"/>
            </a:pPr>
            <a:r>
              <a:rPr lang="en-GB" dirty="0" smtClean="0"/>
              <a:t>Hundred square</a:t>
            </a:r>
          </a:p>
          <a:p>
            <a:pPr>
              <a:buFontTx/>
              <a:buChar char="-"/>
            </a:pPr>
            <a:r>
              <a:rPr lang="en-GB" dirty="0" smtClean="0"/>
              <a:t>Blank number line</a:t>
            </a:r>
          </a:p>
          <a:p>
            <a:pPr>
              <a:buFontTx/>
              <a:buChar char="-"/>
            </a:pPr>
            <a:endParaRPr lang="en-GB" dirty="0" smtClean="0"/>
          </a:p>
          <a:p>
            <a:pPr>
              <a:buFontTx/>
              <a:buChar char="-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205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Hand outs provided: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n-GB" b="1" u="sng" dirty="0" smtClean="0"/>
              <a:t>KS2:</a:t>
            </a:r>
          </a:p>
          <a:p>
            <a:r>
              <a:rPr lang="en-GB" dirty="0" smtClean="0"/>
              <a:t>List of the use of operations from Y3 to Y6</a:t>
            </a:r>
          </a:p>
          <a:p>
            <a:r>
              <a:rPr lang="en-GB" dirty="0" smtClean="0"/>
              <a:t>Fractions (add, subtract, multiply and divide)</a:t>
            </a:r>
          </a:p>
          <a:p>
            <a:r>
              <a:rPr lang="en-GB" dirty="0" smtClean="0"/>
              <a:t>Times table cards to help with times tables</a:t>
            </a:r>
          </a:p>
          <a:p>
            <a:r>
              <a:rPr lang="en-GB" dirty="0" smtClean="0"/>
              <a:t>Number lines to help with their homework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06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628800"/>
            <a:ext cx="442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itchFamily="66" charset="0"/>
              </a:rPr>
              <a:t>It is..........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878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Comic Sans MS" pitchFamily="66" charset="0"/>
              </a:rPr>
              <a:t>What does maths look like in an Early Years classroom?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72" y="520602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itchFamily="66" charset="0"/>
              </a:rPr>
              <a:t>Making patterns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2226" y="456009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itchFamily="66" charset="0"/>
              </a:rPr>
              <a:t>Sorting and matching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1128" y="2546777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itchFamily="66" charset="0"/>
              </a:rPr>
              <a:t>Measuring-</a:t>
            </a:r>
            <a:r>
              <a:rPr lang="en-GB" dirty="0" smtClean="0">
                <a:latin typeface="Comic Sans MS" pitchFamily="66" charset="0"/>
              </a:rPr>
              <a:t>”This plant is as tall as me.”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5124" name="Picture 4" descr="https://media03.eylj.org/uploads/media6/pages/s_2943/p_09-2016/m_8abb078dfa612c0541bb7948c1ccef40.jpg?x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40" y="1873493"/>
            <a:ext cx="1717153" cy="229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media03.eylj.org/uploads/media6/pages/s_2943/p_09-2016/m_464778abf797e0ea78714fc8ea35ca94.jpg?x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4359046"/>
            <a:ext cx="1698194" cy="227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56985"/>
            <a:ext cx="1789287" cy="239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https://media03.eylj.org/uploads/media5/pages/s_2943/p_09-2016/m_502116e6439341145331e56c5ead7b67.jpg?x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7646"/>
            <a:ext cx="1833952" cy="24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media03.eylj.org/uploads/media5/pages/s_2943/p_09-2016/m_9255a6c04ac7a7a253397a9c9ef5bac3.jpg?x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76" y="4008287"/>
            <a:ext cx="1931009" cy="258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3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47664" y="548680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Comic Sans MS" pitchFamily="66" charset="0"/>
              </a:rPr>
              <a:t>Developing an awareness of numbers.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5516" y="251491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itchFamily="66" charset="0"/>
              </a:rPr>
              <a:t>Accurate counting.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25834" y="2414357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itchFamily="66" charset="0"/>
              </a:rPr>
              <a:t>Recognising numbers and making sets.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63688" y="630807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itchFamily="66" charset="0"/>
              </a:rPr>
              <a:t>Ordering numbers.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9512" y="26064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itchFamily="66" charset="0"/>
              </a:rPr>
              <a:t>It is...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4009" y="4221057"/>
            <a:ext cx="2275911" cy="1699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003023"/>
            <a:ext cx="1728192" cy="2312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70" y="1556792"/>
            <a:ext cx="1631500" cy="21838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0597" y="3982234"/>
            <a:ext cx="2398706" cy="179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21273" y="1784628"/>
            <a:ext cx="231377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4164676"/>
            <a:ext cx="1606674" cy="215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8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itchFamily="66" charset="0"/>
              </a:rPr>
              <a:t>It is...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776" y="306896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itchFamily="66" charset="0"/>
              </a:rPr>
              <a:t>Beginning to calculate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24328" y="29277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itchFamily="66" charset="0"/>
              </a:rPr>
              <a:t>Writing numbers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75464" y="600753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itchFamily="66" charset="0"/>
              </a:rPr>
              <a:t>Recording what we have done.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8542" y="1451380"/>
            <a:ext cx="2431692" cy="1816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3538" y="4096081"/>
            <a:ext cx="2435453" cy="1819073"/>
          </a:xfrm>
          <a:prstGeom prst="rect">
            <a:avLst/>
          </a:prstGeom>
        </p:spPr>
      </p:pic>
      <p:pic>
        <p:nvPicPr>
          <p:cNvPr id="2051" name="Picture 3" descr="Z:\My Pictures\Spider maths\IMG_13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2963" y="1569062"/>
            <a:ext cx="2373115" cy="177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94" y="3526914"/>
            <a:ext cx="1767046" cy="236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23" y="4005306"/>
            <a:ext cx="1947193" cy="26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12" y="834971"/>
            <a:ext cx="1604441" cy="214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23644"/>
            <a:ext cx="1840257" cy="246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7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88640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itchFamily="66" charset="0"/>
              </a:rPr>
              <a:t>It is...........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4797152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itchFamily="66" charset="0"/>
              </a:rPr>
              <a:t>Making repeating patterns to compose a tune in music.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632" y="5589240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itchFamily="66" charset="0"/>
              </a:rPr>
              <a:t>Counting how many times to play each note.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5328237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itchFamily="66" charset="0"/>
              </a:rPr>
              <a:t>Shopping in the </a:t>
            </a:r>
            <a:r>
              <a:rPr lang="en-GB" dirty="0" smtClean="0">
                <a:latin typeface="Comic Sans MS" pitchFamily="66" charset="0"/>
              </a:rPr>
              <a:t>Bakery.</a:t>
            </a:r>
            <a:endParaRPr lang="en-GB" dirty="0">
              <a:latin typeface="Comic Sans MS" pitchFamily="66" charset="0"/>
            </a:endParaRPr>
          </a:p>
          <a:p>
            <a:r>
              <a:rPr lang="en-GB" dirty="0">
                <a:latin typeface="Comic Sans MS" pitchFamily="66" charset="0"/>
              </a:rPr>
              <a:t>Buying </a:t>
            </a:r>
            <a:r>
              <a:rPr lang="en-GB" dirty="0" smtClean="0">
                <a:latin typeface="Comic Sans MS" pitchFamily="66" charset="0"/>
              </a:rPr>
              <a:t>things-recognising </a:t>
            </a:r>
          </a:p>
          <a:p>
            <a:r>
              <a:rPr lang="en-GB" dirty="0" smtClean="0">
                <a:latin typeface="Comic Sans MS" pitchFamily="66" charset="0"/>
              </a:rPr>
              <a:t>the </a:t>
            </a:r>
            <a:r>
              <a:rPr lang="en-GB" dirty="0">
                <a:latin typeface="Comic Sans MS" pitchFamily="66" charset="0"/>
              </a:rPr>
              <a:t>number in the price and counting out the correct number of coins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5896" y="468190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itchFamily="66" charset="0"/>
              </a:rPr>
              <a:t>Role play-acting a story, working with friends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7784" y="83671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7664" y="692696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Comic Sans MS" pitchFamily="66" charset="0"/>
              </a:rPr>
              <a:t>Applying learnt skills in a context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51" y="1790309"/>
            <a:ext cx="1654233" cy="29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Z:\problem solving\IMG_47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399" y="-5791200"/>
            <a:ext cx="289190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problem solving\IMG_47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5791200"/>
            <a:ext cx="722975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Z:\problem solving\IMG_47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88889" y="1702968"/>
            <a:ext cx="2713309" cy="202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16" y="1933330"/>
            <a:ext cx="2615952" cy="261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2240" y="4365104"/>
            <a:ext cx="2088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Problem solving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The farmer can only have 16 legs in a field.  Which animals can he have?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26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32657"/>
            <a:ext cx="8136904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Comic Sans MS" pitchFamily="66" charset="0"/>
              </a:rPr>
              <a:t>It is....capturing the moment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4612" y="1018035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“We’ve made a game.  We roll the dice and then jump that many times on along the mat.”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2904" y="453322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mic Sans MS" pitchFamily="66" charset="0"/>
              </a:rPr>
              <a:t>Counting grapes</a:t>
            </a:r>
          </a:p>
          <a:p>
            <a:pPr algn="ctr"/>
            <a:r>
              <a:rPr lang="en-GB" dirty="0" smtClean="0">
                <a:latin typeface="Comic Sans MS" pitchFamily="66" charset="0"/>
              </a:rPr>
              <a:t>1 more.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256" y="584243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Remembering you can use Maths everywhere!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77" y="2495363"/>
            <a:ext cx="2279685" cy="30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s://media03.eylj.org/uploads/media6/pages/s_2943/p_09-2016/m_163038c03fc4b3962fe4ffd9a6c3ffff.jpg?x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07" y="1309021"/>
            <a:ext cx="2103089" cy="280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4110"/>
            <a:ext cx="2234693" cy="299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4365104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Exploring numbers on </a:t>
            </a:r>
          </a:p>
          <a:p>
            <a:r>
              <a:rPr lang="en-GB" dirty="0">
                <a:latin typeface="Comic Sans MS" panose="030F0702030302020204" pitchFamily="66" charset="0"/>
              </a:rPr>
              <a:t>c</a:t>
            </a:r>
            <a:r>
              <a:rPr lang="en-GB" dirty="0" smtClean="0">
                <a:latin typeface="Comic Sans MS" panose="030F0702030302020204" pitchFamily="66" charset="0"/>
              </a:rPr>
              <a:t>alculators.  “I’ve found a two.  Can you find a two?”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772816"/>
            <a:ext cx="3312368" cy="1472184"/>
          </a:xfrm>
        </p:spPr>
        <p:txBody>
          <a:bodyPr/>
          <a:lstStyle/>
          <a:p>
            <a:r>
              <a:rPr lang="en-GB" dirty="0" smtClean="0"/>
              <a:t>Maths in KS1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98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Concrete objects</a:t>
            </a:r>
            <a:endParaRPr lang="en-GB" dirty="0"/>
          </a:p>
        </p:txBody>
      </p:sp>
      <p:pic>
        <p:nvPicPr>
          <p:cNvPr id="4" name="Picture 2" descr="H:\InfTeachersPool\Planning\Class 4 Planning\2016-2017\Autumn 1\Photos\Maths\IMG_0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983" y="1591905"/>
            <a:ext cx="1996888" cy="149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9682" y="1569072"/>
            <a:ext cx="2026166" cy="151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9578" y="3442399"/>
            <a:ext cx="337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Using bead strings to support number bonds to 10 and 20.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:\InfTeachersPool\Planning\Class 4 Planning\2015-2016 New\Photos\Autumn 1\IMG_12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782" y="1342294"/>
            <a:ext cx="2304256" cy="17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84722" y="3284984"/>
            <a:ext cx="2624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Using multilink cubes for division by sharing equally.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7" name="Picture 3" descr="H:\InfTeachersPool\Planning\Class 4 Planning\2015-2016 New\Photos\Autumn 2\IMG_10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20" y="4136257"/>
            <a:ext cx="2147632" cy="160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29892" y="5877272"/>
            <a:ext cx="23996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Solving subtraction problems and recording our answers.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H:\InfTeachersPool\Planning\Class 4 Planning\2015-2016 New\Photos\Sping 1\IMG_11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150164"/>
            <a:ext cx="2076231" cy="155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90205" y="5760720"/>
            <a:ext cx="2399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Recognising the place value of a two digit number using Dienes rods and cubes.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31" name="Picture 7" descr="H:\InfTeachersPool\Planning\Class 4 Planning\2015-2016 New\Photos\Spring 2\IMG_163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r="22059"/>
          <a:stretch/>
        </p:blipFill>
        <p:spPr bwMode="auto">
          <a:xfrm>
            <a:off x="6911581" y="923914"/>
            <a:ext cx="1728565" cy="21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47514" y="3192651"/>
            <a:ext cx="203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Solving 2-step fraction problems using counters for sharing. 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pic>
        <p:nvPicPr>
          <p:cNvPr id="1032" name="Picture 8" descr="H:\InfTeachersPool\Planning\Class 5 planning\2015-2016 New\Pictures\Class 5 2015-2016\Maths\Multiplication 2\Array\IMG_156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41" y="4121562"/>
            <a:ext cx="2028638" cy="151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21430" y="5856113"/>
            <a:ext cx="239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Making arrays on peg boards to solve multiplication problems.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0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377</TotalTime>
  <Words>799</Words>
  <Application>Microsoft Office PowerPoint</Application>
  <PresentationFormat>On-screen Show (4:3)</PresentationFormat>
  <Paragraphs>134</Paragraphs>
  <Slides>25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Solstice</vt:lpstr>
      <vt:lpstr>Maths Workshop  Wednesday 5th October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Maths in KS1</vt:lpstr>
      <vt:lpstr>Concrete objects</vt:lpstr>
      <vt:lpstr>Pictorial Representations</vt:lpstr>
      <vt:lpstr>Numberlines</vt:lpstr>
      <vt:lpstr>Problem Solving and Mathematical Reasoning</vt:lpstr>
      <vt:lpstr>KS2 Maths</vt:lpstr>
      <vt:lpstr>Arithmetic:</vt:lpstr>
      <vt:lpstr>Reasoning:</vt:lpstr>
      <vt:lpstr>PowerPoint Presentation</vt:lpstr>
      <vt:lpstr>Concrete Apparatus</vt:lpstr>
      <vt:lpstr>Working towards SATs</vt:lpstr>
      <vt:lpstr>What can you do to help?</vt:lpstr>
      <vt:lpstr>PowerPoint Presentation</vt:lpstr>
      <vt:lpstr>PowerPoint Presentation</vt:lpstr>
      <vt:lpstr>PowerPoint Presentation</vt:lpstr>
      <vt:lpstr>Help with homework</vt:lpstr>
      <vt:lpstr>Hand Outs provided:</vt:lpstr>
      <vt:lpstr>Hand outs provided:</vt:lpstr>
    </vt:vector>
  </TitlesOfParts>
  <Company>Oakridge Junior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Maths Workshop  Wednesday 28th September 2016</dc:title>
  <dc:creator>Oakridge</dc:creator>
  <cp:lastModifiedBy>Meghan Tamsett</cp:lastModifiedBy>
  <cp:revision>19</cp:revision>
  <dcterms:created xsi:type="dcterms:W3CDTF">2016-09-25T15:45:53Z</dcterms:created>
  <dcterms:modified xsi:type="dcterms:W3CDTF">2016-10-05T15:49:35Z</dcterms:modified>
</cp:coreProperties>
</file>