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6"/>
  </p:handoutMasterIdLst>
  <p:sldIdLst>
    <p:sldId id="256" r:id="rId2"/>
    <p:sldId id="272" r:id="rId3"/>
    <p:sldId id="258" r:id="rId4"/>
    <p:sldId id="263" r:id="rId5"/>
    <p:sldId id="259" r:id="rId6"/>
    <p:sldId id="257" r:id="rId7"/>
    <p:sldId id="260" r:id="rId8"/>
    <p:sldId id="265" r:id="rId9"/>
    <p:sldId id="268" r:id="rId10"/>
    <p:sldId id="267" r:id="rId11"/>
    <p:sldId id="266" r:id="rId12"/>
    <p:sldId id="261" r:id="rId13"/>
    <p:sldId id="271" r:id="rId14"/>
    <p:sldId id="269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8EE1D-0FA2-4CD2-B7A5-977B0B263379}" type="datetimeFigureOut">
              <a:rPr lang="en-GB" smtClean="0"/>
              <a:t>27/09/2018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E3E24-087E-4C7A-8BB6-A3EA7BFF7C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505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9/27/2018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Wednesday 26</a:t>
            </a:r>
            <a:r>
              <a:rPr lang="en-GB" baseline="30000" dirty="0" smtClean="0"/>
              <a:t>th</a:t>
            </a:r>
            <a:r>
              <a:rPr lang="en-GB" dirty="0" smtClean="0"/>
              <a:t> September 2018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9" b="527"/>
          <a:stretch/>
        </p:blipFill>
        <p:spPr>
          <a:xfrm>
            <a:off x="3350005" y="1613026"/>
            <a:ext cx="5742203" cy="1257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4541">
            <a:off x="2840465" y="3690933"/>
            <a:ext cx="6957319" cy="1288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3" b="3290"/>
          <a:stretch/>
        </p:blipFill>
        <p:spPr>
          <a:xfrm rot="284255">
            <a:off x="5506209" y="3055306"/>
            <a:ext cx="1213657" cy="5007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855">
            <a:off x="573380" y="4178536"/>
            <a:ext cx="2380577" cy="274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5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Incentives…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6343" b="37798"/>
          <a:stretch/>
        </p:blipFill>
        <p:spPr>
          <a:xfrm rot="225748">
            <a:off x="427117" y="4251162"/>
            <a:ext cx="9277669" cy="1903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453">
            <a:off x="6486788" y="421574"/>
            <a:ext cx="5190308" cy="3892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800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Caught reading in year 3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959259">
            <a:off x="94880" y="2004050"/>
            <a:ext cx="4622757" cy="3658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7565">
            <a:off x="7971142" y="1392393"/>
            <a:ext cx="3924300" cy="354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789" y="1970038"/>
            <a:ext cx="2767831" cy="4296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039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can you do?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29" y="1335756"/>
            <a:ext cx="2169784" cy="2463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209" y="275932"/>
            <a:ext cx="4266857" cy="3022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68" y="5122205"/>
            <a:ext cx="2485906" cy="1633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05" y="1342871"/>
            <a:ext cx="2260394" cy="2346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96" y="3699994"/>
            <a:ext cx="2145175" cy="62261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516471" y="3873502"/>
            <a:ext cx="2155144" cy="1248703"/>
            <a:chOff x="994659" y="3832447"/>
            <a:chExt cx="2155144" cy="124870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659" y="3832447"/>
              <a:ext cx="2155144" cy="58132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678" y="4498703"/>
              <a:ext cx="1591073" cy="582447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238091" y="2321534"/>
            <a:ext cx="1863509" cy="1551968"/>
            <a:chOff x="8874160" y="2987790"/>
            <a:chExt cx="2503295" cy="2134415"/>
          </a:xfrm>
        </p:grpSpPr>
        <p:grpSp>
          <p:nvGrpSpPr>
            <p:cNvPr id="16" name="Group 15"/>
            <p:cNvGrpSpPr/>
            <p:nvPr/>
          </p:nvGrpSpPr>
          <p:grpSpPr>
            <a:xfrm>
              <a:off x="9265899" y="2987790"/>
              <a:ext cx="1719815" cy="1206620"/>
              <a:chOff x="8874162" y="2364834"/>
              <a:chExt cx="2412837" cy="177740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74162" y="3484772"/>
                <a:ext cx="2412837" cy="6574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8890" y="2364834"/>
                <a:ext cx="2023382" cy="681073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99286" y="3024161"/>
                <a:ext cx="1892986" cy="53649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4160" y="4194410"/>
              <a:ext cx="2503295" cy="927795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319" y="5522311"/>
            <a:ext cx="2787783" cy="76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0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useful website…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369" y="1523047"/>
            <a:ext cx="9158616" cy="2147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06" y="4469651"/>
            <a:ext cx="2326548" cy="73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39" y="5812970"/>
            <a:ext cx="2351015" cy="6914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6320" y="4493165"/>
            <a:ext cx="4872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oakridgejunior</a:t>
            </a:r>
            <a:endParaRPr lang="en-GB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846320" y="5669610"/>
            <a:ext cx="4872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thedayexplorer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65220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5"/>
          <a:stretch/>
        </p:blipFill>
        <p:spPr>
          <a:xfrm>
            <a:off x="2679469" y="-74817"/>
            <a:ext cx="6613210" cy="707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819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248" y="261257"/>
            <a:ext cx="10583271" cy="3593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dirty="0" smtClean="0">
                <a:latin typeface="Century Gothic" panose="020B0502020202020204" pitchFamily="34" charset="0"/>
              </a:rPr>
              <a:t>‘There is no such thing as a child who hates to read; there are only children who have not found the right book’</a:t>
            </a:r>
            <a:endParaRPr lang="en-GB" sz="48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51" y="3607777"/>
            <a:ext cx="4467497" cy="32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58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What is reading for pleasure?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525">
            <a:off x="1455649" y="2083715"/>
            <a:ext cx="4628522" cy="10567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350595">
            <a:off x="7257007" y="1992100"/>
            <a:ext cx="3927606" cy="1511060"/>
            <a:chOff x="5505710" y="4166062"/>
            <a:chExt cx="4407910" cy="165188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710" y="4166062"/>
              <a:ext cx="4203556" cy="79242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404" y="5163590"/>
              <a:ext cx="4294216" cy="65435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251678" y="4654954"/>
            <a:ext cx="4277158" cy="1473553"/>
            <a:chOff x="1417060" y="4949068"/>
            <a:chExt cx="5315181" cy="16903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060" y="4949068"/>
              <a:ext cx="5204460" cy="79164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1414" y="5740710"/>
              <a:ext cx="3870827" cy="898744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564">
            <a:off x="6800270" y="5080171"/>
            <a:ext cx="4346287" cy="76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it look like?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60" y="2527403"/>
            <a:ext cx="1944509" cy="194450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02" y="2493459"/>
            <a:ext cx="2179320" cy="2179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156" y="2252749"/>
            <a:ext cx="1750937" cy="236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0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485" y="160123"/>
            <a:ext cx="10178322" cy="78688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Why read for pleasure?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8694151" y="1522452"/>
            <a:ext cx="2476294" cy="2154552"/>
            <a:chOff x="8736639" y="1673259"/>
            <a:chExt cx="2476294" cy="21545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6268" y="1673259"/>
              <a:ext cx="1894402" cy="141764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6639" y="3165391"/>
              <a:ext cx="2476294" cy="66242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267584" y="3737025"/>
            <a:ext cx="2363971" cy="2925830"/>
            <a:chOff x="5203669" y="3795411"/>
            <a:chExt cx="2363971" cy="29258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274" y="3795411"/>
              <a:ext cx="1766926" cy="1766926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5203669" y="5576088"/>
              <a:ext cx="2363971" cy="1145153"/>
              <a:chOff x="5250487" y="5388651"/>
              <a:chExt cx="2862736" cy="139785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790" t="-1" b="-2915"/>
              <a:stretch/>
            </p:blipFill>
            <p:spPr>
              <a:xfrm>
                <a:off x="5250487" y="6077464"/>
                <a:ext cx="2862736" cy="709043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055" b="-1587"/>
              <a:stretch/>
            </p:blipFill>
            <p:spPr>
              <a:xfrm>
                <a:off x="5742160" y="5388651"/>
                <a:ext cx="1756072" cy="766917"/>
              </a:xfrm>
              <a:prstGeom prst="rect">
                <a:avLst/>
              </a:prstGeom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8819272" y="4207003"/>
            <a:ext cx="2674547" cy="2309916"/>
            <a:chOff x="8861760" y="4262343"/>
            <a:chExt cx="2674547" cy="23099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7160" y="4262343"/>
              <a:ext cx="1560579" cy="156057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1760" y="5930533"/>
              <a:ext cx="2674547" cy="64172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764854" y="1075200"/>
            <a:ext cx="3143021" cy="2174570"/>
            <a:chOff x="4763225" y="1169686"/>
            <a:chExt cx="3143021" cy="21745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6472" y="1169686"/>
              <a:ext cx="1596529" cy="1596529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4763225" y="2852616"/>
              <a:ext cx="3143021" cy="491640"/>
              <a:chOff x="4595340" y="3115842"/>
              <a:chExt cx="3143021" cy="49164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5340" y="3141699"/>
                <a:ext cx="1250065" cy="44084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4133" y="3115842"/>
                <a:ext cx="1784228" cy="491640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1619860" y="1377488"/>
            <a:ext cx="1706119" cy="2359537"/>
            <a:chOff x="1619860" y="1377488"/>
            <a:chExt cx="1706119" cy="23595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996" y="1377488"/>
              <a:ext cx="1615983" cy="161598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860" y="3031045"/>
              <a:ext cx="1706119" cy="70598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140485" y="4002227"/>
            <a:ext cx="2939383" cy="2813429"/>
            <a:chOff x="1140485" y="4002227"/>
            <a:chExt cx="2939383" cy="28134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6443" y="4002227"/>
              <a:ext cx="1569536" cy="158768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485" y="5663171"/>
              <a:ext cx="2939383" cy="48549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22" y="6218183"/>
              <a:ext cx="2755401" cy="597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461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7405" y="3499656"/>
            <a:ext cx="10623666" cy="3167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047405" y="1454726"/>
            <a:ext cx="10623666" cy="1945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role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800" y="1529542"/>
            <a:ext cx="10178322" cy="359359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200" dirty="0" smtClean="0"/>
              <a:t>Reading for pleasure is strongly influenced by relationships between teachers and children, and children and families (Cremin et al, 2009) </a:t>
            </a:r>
            <a:br>
              <a:rPr lang="en-GB" sz="3200" dirty="0" smtClean="0"/>
            </a:br>
            <a:endParaRPr lang="en-GB" sz="3200" dirty="0" smtClean="0"/>
          </a:p>
          <a:p>
            <a:pPr marL="0" indent="0" algn="ctr">
              <a:buNone/>
            </a:pPr>
            <a:r>
              <a:rPr lang="en-GB" sz="3200" dirty="0" smtClean="0"/>
              <a:t>Parents and the home environment are essential to the early teaching of reading and fostering a love of reading; children are more likely to continue to be readers in homes where books and reading are valued </a:t>
            </a:r>
            <a:br>
              <a:rPr lang="en-GB" sz="3200" dirty="0" smtClean="0"/>
            </a:br>
            <a:r>
              <a:rPr lang="en-GB" sz="3200" dirty="0" smtClean="0"/>
              <a:t>(Clark and Rumbold, 2006)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32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are we doing?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20" y="1604358"/>
            <a:ext cx="8590591" cy="4472246"/>
          </a:xfrm>
        </p:spPr>
        <p:txBody>
          <a:bodyPr>
            <a:normAutofit/>
          </a:bodyPr>
          <a:lstStyle/>
          <a:p>
            <a:r>
              <a:rPr lang="en-GB" sz="2800" dirty="0" smtClean="0"/>
              <a:t>Investment in new books for our classroom libraries </a:t>
            </a:r>
          </a:p>
          <a:p>
            <a:r>
              <a:rPr lang="en-GB" sz="2800" dirty="0" smtClean="0"/>
              <a:t>Teachers are taking an active role in supporting children’s choices </a:t>
            </a:r>
          </a:p>
          <a:p>
            <a:r>
              <a:rPr lang="en-GB" sz="2800" dirty="0" smtClean="0"/>
              <a:t>Book related incentives </a:t>
            </a:r>
          </a:p>
          <a:p>
            <a:r>
              <a:rPr lang="en-GB" sz="2800" dirty="0" smtClean="0"/>
              <a:t>Events to celebrate reading </a:t>
            </a:r>
          </a:p>
          <a:p>
            <a:r>
              <a:rPr lang="en-GB" sz="2800" dirty="0" smtClean="0"/>
              <a:t>Inviting reading environments </a:t>
            </a:r>
          </a:p>
          <a:p>
            <a:r>
              <a:rPr lang="en-GB" sz="2800" dirty="0" smtClean="0"/>
              <a:t>Reading teachers </a:t>
            </a:r>
          </a:p>
          <a:p>
            <a:r>
              <a:rPr lang="en-GB" sz="2800" dirty="0" err="1" smtClean="0"/>
              <a:t>Stop.Drop.Read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8441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48" y="195966"/>
            <a:ext cx="10178322" cy="1492132"/>
          </a:xfrm>
        </p:spPr>
        <p:txBody>
          <a:bodyPr/>
          <a:lstStyle/>
          <a:p>
            <a:r>
              <a:rPr lang="en-GB" dirty="0" smtClean="0"/>
              <a:t>World book day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90338">
            <a:off x="8034781" y="297257"/>
            <a:ext cx="3658120" cy="282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7407">
            <a:off x="1027866" y="1109656"/>
            <a:ext cx="2875363" cy="3753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9512">
            <a:off x="3689213" y="3062777"/>
            <a:ext cx="2814629" cy="3132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749" y="5895023"/>
            <a:ext cx="1732251" cy="779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674" y="5080078"/>
            <a:ext cx="4536335" cy="756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20519">
            <a:off x="6182238" y="1007986"/>
            <a:ext cx="1891616" cy="3140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55118">
            <a:off x="225073" y="4282942"/>
            <a:ext cx="3288189" cy="2351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1011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Book fairs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4031">
            <a:off x="4937673" y="469666"/>
            <a:ext cx="6772275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6"/>
          <a:stretch/>
        </p:blipFill>
        <p:spPr>
          <a:xfrm>
            <a:off x="1105101" y="4124969"/>
            <a:ext cx="3803935" cy="2479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839" y="5231063"/>
            <a:ext cx="4970925" cy="95057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481455" y="5589970"/>
            <a:ext cx="482138" cy="2943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204" y="6181634"/>
            <a:ext cx="1363287" cy="6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4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162</TotalTime>
  <Words>132</Words>
  <Application>Microsoft Office PowerPoint</Application>
  <PresentationFormat>Widescreen</PresentationFormat>
  <Paragraphs>24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Gill Sans MT</vt:lpstr>
      <vt:lpstr>Impact</vt:lpstr>
      <vt:lpstr>Badge</vt:lpstr>
      <vt:lpstr>PowerPoint Presentation</vt:lpstr>
      <vt:lpstr>PowerPoint Presentation</vt:lpstr>
      <vt:lpstr>What is reading for pleasure?</vt:lpstr>
      <vt:lpstr>What does it look like?</vt:lpstr>
      <vt:lpstr>Why read for pleasure?</vt:lpstr>
      <vt:lpstr>Our role</vt:lpstr>
      <vt:lpstr>What are we doing?</vt:lpstr>
      <vt:lpstr>World book day</vt:lpstr>
      <vt:lpstr>Book fairs</vt:lpstr>
      <vt:lpstr>Incentives…</vt:lpstr>
      <vt:lpstr>Caught reading in year 3</vt:lpstr>
      <vt:lpstr>What can you do?</vt:lpstr>
      <vt:lpstr>A useful website…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Harriet Cryer</dc:creator>
  <cp:lastModifiedBy>Harriet Cryer</cp:lastModifiedBy>
  <cp:revision>20</cp:revision>
  <dcterms:created xsi:type="dcterms:W3CDTF">2018-09-20T07:49:36Z</dcterms:created>
  <dcterms:modified xsi:type="dcterms:W3CDTF">2018-09-27T09:47:18Z</dcterms:modified>
</cp:coreProperties>
</file>